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x="18288000" cy="10287000"/>
  <p:notesSz cx="6858000" cy="9144000"/>
  <p:embeddedFontLst>
    <p:embeddedFont>
      <p:font typeface="Public Sans" charset="1" panose="00000000000000000000"/>
      <p:regular r:id="rId27"/>
    </p:embeddedFont>
    <p:embeddedFont>
      <p:font typeface="Public Sans Bold" charset="1" panose="00000000000000000000"/>
      <p:regular r:id="rId28"/>
    </p:embeddedFont>
    <p:embeddedFont>
      <p:font typeface="Open Sans 2 Bold" charset="1" panose="0000000000000000000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7.jpeg" Type="http://schemas.openxmlformats.org/officeDocument/2006/relationships/image"/><Relationship Id="rId3" Target="../media/image38.jpeg" Type="http://schemas.openxmlformats.org/officeDocument/2006/relationships/image"/><Relationship Id="rId4" Target="../media/image39.jpeg" Type="http://schemas.openxmlformats.org/officeDocument/2006/relationships/image"/><Relationship Id="rId5" Target="../media/image40.jpeg" Type="http://schemas.openxmlformats.org/officeDocument/2006/relationships/image"/><Relationship Id="rId6" Target="../media/image41.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2.jpeg" Type="http://schemas.openxmlformats.org/officeDocument/2006/relationships/image"/><Relationship Id="rId3" Target="../media/image43.jpeg" Type="http://schemas.openxmlformats.org/officeDocument/2006/relationships/image"/><Relationship Id="rId4" Target="../media/image44.jpeg" Type="http://schemas.openxmlformats.org/officeDocument/2006/relationships/image"/><Relationship Id="rId5" Target="../media/image40.jpeg" Type="http://schemas.openxmlformats.org/officeDocument/2006/relationships/image"/><Relationship Id="rId6" Target="../media/image45.jpeg" Type="http://schemas.openxmlformats.org/officeDocument/2006/relationships/image"/><Relationship Id="rId7" Target="https://members.parliament.uk/constituencies/" TargetMode="External" Type="http://schemas.openxmlformats.org/officeDocument/2006/relationships/hyperlink"/></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6.jpeg" Type="http://schemas.openxmlformats.org/officeDocument/2006/relationships/image"/><Relationship Id="rId3" Target="../media/image47.jpeg" Type="http://schemas.openxmlformats.org/officeDocument/2006/relationships/image"/><Relationship Id="rId4" Target="../media/image48.jpeg" Type="http://schemas.openxmlformats.org/officeDocument/2006/relationships/image"/><Relationship Id="rId5" Target="../media/image40.jpeg" Type="http://schemas.openxmlformats.org/officeDocument/2006/relationships/image"/><Relationship Id="rId6" Target="../media/image49.jpeg" Type="http://schemas.openxmlformats.org/officeDocument/2006/relationships/image"/><Relationship Id="rId7" Target="https://jpit.uk/elections/hustings" TargetMode="External" Type="http://schemas.openxmlformats.org/officeDocument/2006/relationships/hyperlink"/></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trussell.org.uk/support-us/guarantee-our-essentials" TargetMode="External" Type="http://schemas.openxmlformats.org/officeDocument/2006/relationships/hyperlink"/><Relationship Id="rId3" Target="https://www.bing.com/ck/a?!&amp;&amp;p=a1adbd3fbb1401779b5f546d15ccaf183ed504d987616ebc13881fd59a64055bJmltdHM9MTc3NDMxMDQwMA&amp;ptn=3&amp;ver=2&amp;hsh=4&amp;fclid=239abcd6-27ce-6a4a-2c78-a96d26e96ba8&amp;psq=stoprosebank&amp;u=a1aHR0cHM6Ly93d3cuc3RvcGNhbWJvLm9yZy51ay8" TargetMode="External" Type="http://schemas.openxmlformats.org/officeDocument/2006/relationships/hyperlink"/><Relationship Id="rId4" Target="../media/image50.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https://www.churchofscotland.org.uk/get-involved/serve/office-bearers/good-practice-in-the-kirk/dealing-with-conflict" TargetMode="External" Type="http://schemas.openxmlformats.org/officeDocument/2006/relationships/hyperlink"/><Relationship Id="rId3" Target="https://www.placeforhope.org.uk" TargetMode="External" Type="http://schemas.openxmlformats.org/officeDocument/2006/relationships/hyperlink"/></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1.jpeg" Type="http://schemas.openxmlformats.org/officeDocument/2006/relationships/image"/><Relationship Id="rId3" Target="../media/image52.jpeg" Type="http://schemas.openxmlformats.org/officeDocument/2006/relationships/image"/><Relationship Id="rId4" Target="../media/image53.jpeg" Type="http://schemas.openxmlformats.org/officeDocument/2006/relationships/image"/><Relationship Id="rId5" Target="../media/image54.jpeg" Type="http://schemas.openxmlformats.org/officeDocument/2006/relationships/image"/><Relationship Id="rId6" Target="../media/image55.jpeg" Type="http://schemas.openxmlformats.org/officeDocument/2006/relationships/image"/><Relationship Id="rId7" Target="../media/image56.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7.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png" Type="http://schemas.openxmlformats.org/officeDocument/2006/relationships/image"/><Relationship Id="rId11" Target="../media/image15.svg" Type="http://schemas.openxmlformats.org/officeDocument/2006/relationships/image"/><Relationship Id="rId12" Target="../media/image16.png" Type="http://schemas.openxmlformats.org/officeDocument/2006/relationships/image"/><Relationship Id="rId13" Target="../media/image17.svg" Type="http://schemas.openxmlformats.org/officeDocument/2006/relationships/image"/><Relationship Id="rId2" Target="../media/image6.png" Type="http://schemas.openxmlformats.org/officeDocument/2006/relationships/image"/><Relationship Id="rId3" Target="../media/image7.svg" Type="http://schemas.openxmlformats.org/officeDocument/2006/relationships/image"/><Relationship Id="rId4" Target="../media/image8.png" Type="http://schemas.openxmlformats.org/officeDocument/2006/relationships/image"/><Relationship Id="rId5" Target="../media/image9.svg" Type="http://schemas.openxmlformats.org/officeDocument/2006/relationships/image"/><Relationship Id="rId6" Target="../media/image10.png" Type="http://schemas.openxmlformats.org/officeDocument/2006/relationships/image"/><Relationship Id="rId7" Target="../media/image11.sv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https://jpit.uk/the-art-of-the-possible" TargetMode="External" Type="http://schemas.openxmlformats.org/officeDocument/2006/relationships/hyperlink"/><Relationship Id="rId3" Target="https://jpit.uk/justice-weekly" TargetMode="External" Type="http://schemas.openxmlformats.org/officeDocument/2006/relationships/hyperlink"/><Relationship Id="rId4" Target="https://www.christianaid.org.uk/get-involved/campaigns/breaking-bread-landing-page" TargetMode="External" Type="http://schemas.openxmlformats.org/officeDocument/2006/relationships/hyperlink"/><Relationship Id="rId5" Target="https://members.parliament.uk/FindYourMP" TargetMode="External" Type="http://schemas.openxmlformats.org/officeDocument/2006/relationships/hyperlink"/><Relationship Id="rId6" Target="https://www.scpo.scot/meet-your-mp" TargetMode="External" Type="http://schemas.openxmlformats.org/officeDocument/2006/relationships/hyperlink"/></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jpeg" Type="http://schemas.openxmlformats.org/officeDocument/2006/relationships/image"/><Relationship Id="rId3" Target="../media/image61.png" Type="http://schemas.openxmlformats.org/officeDocument/2006/relationships/image"/><Relationship Id="rId4" Target="../media/image62.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png" Type="http://schemas.openxmlformats.org/officeDocument/2006/relationships/image"/><Relationship Id="rId4" Target="../media/image20.svg" Type="http://schemas.openxmlformats.org/officeDocument/2006/relationships/image"/><Relationship Id="rId5" Target="../media/image21.png" Type="http://schemas.openxmlformats.org/officeDocument/2006/relationships/image"/><Relationship Id="rId6" Target="../media/image22.svg" Type="http://schemas.openxmlformats.org/officeDocument/2006/relationships/image"/><Relationship Id="rId7" Target="../media/image23.png" Type="http://schemas.openxmlformats.org/officeDocument/2006/relationships/image"/><Relationship Id="rId8" Target="../media/image2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6.jpeg" Type="http://schemas.openxmlformats.org/officeDocument/2006/relationships/image"/><Relationship Id="rId3" Target="../media/image27.jpeg" Type="http://schemas.openxmlformats.org/officeDocument/2006/relationships/image"/><Relationship Id="rId4" Target="../media/image28.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9.jpeg" Type="http://schemas.openxmlformats.org/officeDocument/2006/relationships/image"/><Relationship Id="rId3" Target="../media/image30.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1.jpeg" Type="http://schemas.openxmlformats.org/officeDocument/2006/relationships/image"/><Relationship Id="rId3" Target="../media/image32.jpeg" Type="http://schemas.openxmlformats.org/officeDocument/2006/relationships/image"/><Relationship Id="rId4" Target="../media/image33.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3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Freeform 2" id="2"/>
          <p:cNvSpPr/>
          <p:nvPr/>
        </p:nvSpPr>
        <p:spPr>
          <a:xfrm flipH="false" flipV="false" rot="0">
            <a:off x="-233302" y="-524813"/>
            <a:ext cx="19164893" cy="12768610"/>
          </a:xfrm>
          <a:custGeom>
            <a:avLst/>
            <a:gdLst/>
            <a:ahLst/>
            <a:cxnLst/>
            <a:rect r="r" b="b" t="t" l="l"/>
            <a:pathLst>
              <a:path h="12768610" w="19164893">
                <a:moveTo>
                  <a:pt x="0" y="0"/>
                </a:moveTo>
                <a:lnTo>
                  <a:pt x="19164894" y="0"/>
                </a:lnTo>
                <a:lnTo>
                  <a:pt x="19164894" y="12768610"/>
                </a:lnTo>
                <a:lnTo>
                  <a:pt x="0" y="12768610"/>
                </a:lnTo>
                <a:lnTo>
                  <a:pt x="0" y="0"/>
                </a:lnTo>
                <a:close/>
              </a:path>
            </a:pathLst>
          </a:custGeom>
          <a:blipFill>
            <a:blip r:embed="rId2"/>
            <a:stretch>
              <a:fillRect l="0" t="0" r="0" b="0"/>
            </a:stretch>
          </a:blipFill>
        </p:spPr>
      </p:sp>
      <p:sp>
        <p:nvSpPr>
          <p:cNvPr name="Freeform 3" id="3"/>
          <p:cNvSpPr/>
          <p:nvPr/>
        </p:nvSpPr>
        <p:spPr>
          <a:xfrm flipH="false" flipV="false" rot="-5400000">
            <a:off x="428608" y="-1886994"/>
            <a:ext cx="17430784" cy="18998130"/>
          </a:xfrm>
          <a:custGeom>
            <a:avLst/>
            <a:gdLst/>
            <a:ahLst/>
            <a:cxnLst/>
            <a:rect r="r" b="b" t="t" l="l"/>
            <a:pathLst>
              <a:path h="18998130" w="17430784">
                <a:moveTo>
                  <a:pt x="0" y="0"/>
                </a:moveTo>
                <a:lnTo>
                  <a:pt x="17430784" y="0"/>
                </a:lnTo>
                <a:lnTo>
                  <a:pt x="17430784" y="18998131"/>
                </a:lnTo>
                <a:lnTo>
                  <a:pt x="0" y="18998131"/>
                </a:lnTo>
                <a:lnTo>
                  <a:pt x="0" y="0"/>
                </a:lnTo>
                <a:close/>
              </a:path>
            </a:pathLst>
          </a:custGeom>
          <a:blipFill>
            <a:blip r:embed="rId3"/>
            <a:stretch>
              <a:fillRect l="0" t="0" r="0" b="0"/>
            </a:stretch>
          </a:blipFill>
        </p:spPr>
      </p:sp>
      <p:sp>
        <p:nvSpPr>
          <p:cNvPr name="Freeform 4" id="4"/>
          <p:cNvSpPr/>
          <p:nvPr/>
        </p:nvSpPr>
        <p:spPr>
          <a:xfrm flipH="false" flipV="false" rot="5400000">
            <a:off x="-476428" y="-6997058"/>
            <a:ext cx="19240856" cy="19240856"/>
          </a:xfrm>
          <a:custGeom>
            <a:avLst/>
            <a:gdLst/>
            <a:ahLst/>
            <a:cxnLst/>
            <a:rect r="r" b="b" t="t" l="l"/>
            <a:pathLst>
              <a:path h="19240856" w="19240856">
                <a:moveTo>
                  <a:pt x="0" y="0"/>
                </a:moveTo>
                <a:lnTo>
                  <a:pt x="19240856" y="0"/>
                </a:lnTo>
                <a:lnTo>
                  <a:pt x="19240856" y="19240855"/>
                </a:lnTo>
                <a:lnTo>
                  <a:pt x="0" y="192408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5" id="5"/>
          <p:cNvGrpSpPr/>
          <p:nvPr/>
        </p:nvGrpSpPr>
        <p:grpSpPr>
          <a:xfrm rot="0">
            <a:off x="1028700" y="8618862"/>
            <a:ext cx="4857852" cy="639438"/>
            <a:chOff x="0" y="0"/>
            <a:chExt cx="6477136" cy="852583"/>
          </a:xfrm>
        </p:grpSpPr>
        <p:sp>
          <p:nvSpPr>
            <p:cNvPr name="AutoShape 6" id="6"/>
            <p:cNvSpPr/>
            <p:nvPr/>
          </p:nvSpPr>
          <p:spPr>
            <a:xfrm rot="0">
              <a:off x="0" y="0"/>
              <a:ext cx="6477136" cy="852583"/>
            </a:xfrm>
            <a:prstGeom prst="rect">
              <a:avLst/>
            </a:prstGeom>
            <a:solidFill>
              <a:srgbClr val="000000"/>
            </a:solidFill>
          </p:spPr>
        </p:sp>
        <p:sp>
          <p:nvSpPr>
            <p:cNvPr name="TextBox 7" id="7"/>
            <p:cNvSpPr txBox="true"/>
            <p:nvPr/>
          </p:nvSpPr>
          <p:spPr>
            <a:xfrm rot="0">
              <a:off x="451205" y="275097"/>
              <a:ext cx="5821314" cy="304834"/>
            </a:xfrm>
            <a:prstGeom prst="rect">
              <a:avLst/>
            </a:prstGeom>
          </p:spPr>
          <p:txBody>
            <a:bodyPr anchor="t" rtlCol="false" tIns="0" lIns="0" bIns="0" rIns="0">
              <a:spAutoFit/>
            </a:bodyPr>
            <a:lstStyle/>
            <a:p>
              <a:pPr algn="l" marL="0" indent="0" lvl="0">
                <a:lnSpc>
                  <a:spcPts val="1967"/>
                </a:lnSpc>
                <a:spcBef>
                  <a:spcPct val="0"/>
                </a:spcBef>
              </a:pPr>
              <a:r>
                <a:rPr lang="en-US" sz="1405">
                  <a:solidFill>
                    <a:srgbClr val="FFFFFF"/>
                  </a:solidFill>
                  <a:latin typeface="Public Sans"/>
                  <a:ea typeface="Public Sans"/>
                  <a:cs typeface="Public Sans"/>
                  <a:sym typeface="Public Sans"/>
                </a:rPr>
                <a:t>Last updated Jul 2026 by Alex Clare-Young</a:t>
              </a:r>
            </a:p>
          </p:txBody>
        </p:sp>
      </p:grpSp>
      <p:sp>
        <p:nvSpPr>
          <p:cNvPr name="Freeform 8" id="8"/>
          <p:cNvSpPr/>
          <p:nvPr/>
        </p:nvSpPr>
        <p:spPr>
          <a:xfrm flipH="false" flipV="false" rot="0">
            <a:off x="6430377" y="256265"/>
            <a:ext cx="11671249" cy="3960775"/>
          </a:xfrm>
          <a:custGeom>
            <a:avLst/>
            <a:gdLst/>
            <a:ahLst/>
            <a:cxnLst/>
            <a:rect r="r" b="b" t="t" l="l"/>
            <a:pathLst>
              <a:path h="3960775" w="11671249">
                <a:moveTo>
                  <a:pt x="0" y="0"/>
                </a:moveTo>
                <a:lnTo>
                  <a:pt x="11671248" y="0"/>
                </a:lnTo>
                <a:lnTo>
                  <a:pt x="11671248" y="3960775"/>
                </a:lnTo>
                <a:lnTo>
                  <a:pt x="0" y="3960775"/>
                </a:lnTo>
                <a:lnTo>
                  <a:pt x="0" y="0"/>
                </a:lnTo>
                <a:close/>
              </a:path>
            </a:pathLst>
          </a:custGeom>
          <a:blipFill>
            <a:blip r:embed="rId6"/>
            <a:stretch>
              <a:fillRect l="0" t="0" r="0" b="0"/>
            </a:stretch>
          </a:blipFill>
        </p:spPr>
      </p:sp>
      <p:sp>
        <p:nvSpPr>
          <p:cNvPr name="TextBox 9" id="9"/>
          <p:cNvSpPr txBox="true"/>
          <p:nvPr/>
        </p:nvSpPr>
        <p:spPr>
          <a:xfrm rot="0">
            <a:off x="1028700" y="6512603"/>
            <a:ext cx="10404958" cy="1800225"/>
          </a:xfrm>
          <a:prstGeom prst="rect">
            <a:avLst/>
          </a:prstGeom>
        </p:spPr>
        <p:txBody>
          <a:bodyPr anchor="t" rtlCol="false" tIns="0" lIns="0" bIns="0" rIns="0">
            <a:spAutoFit/>
          </a:bodyPr>
          <a:lstStyle/>
          <a:p>
            <a:pPr algn="l" marL="0" indent="0" lvl="0">
              <a:lnSpc>
                <a:spcPts val="14159"/>
              </a:lnSpc>
            </a:pPr>
            <a:r>
              <a:rPr lang="en-US" b="true" sz="11799">
                <a:solidFill>
                  <a:srgbClr val="B0FCE1"/>
                </a:solidFill>
                <a:latin typeface="Public Sans Bold"/>
                <a:ea typeface="Public Sans Bold"/>
                <a:cs typeface="Public Sans Bold"/>
                <a:sym typeface="Public Sans Bold"/>
              </a:rPr>
              <a:t>Toolkit</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4739886" cy="6549645"/>
            <a:chOff x="0" y="0"/>
            <a:chExt cx="6319849" cy="8732861"/>
          </a:xfrm>
        </p:grpSpPr>
        <p:pic>
          <p:nvPicPr>
            <p:cNvPr name="Picture 3" id="3"/>
            <p:cNvPicPr>
              <a:picLocks noChangeAspect="true"/>
            </p:cNvPicPr>
            <p:nvPr/>
          </p:nvPicPr>
          <p:blipFill>
            <a:blip r:embed="rId2"/>
            <a:srcRect l="20309" t="0" r="7322" b="0"/>
            <a:stretch>
              <a:fillRect/>
            </a:stretch>
          </p:blipFill>
          <p:spPr>
            <a:xfrm flipH="false" flipV="false">
              <a:off x="0" y="0"/>
              <a:ext cx="6319849" cy="8732861"/>
            </a:xfrm>
            <a:prstGeom prst="rect">
              <a:avLst/>
            </a:prstGeom>
          </p:spPr>
        </p:pic>
      </p:grpSp>
      <p:grpSp>
        <p:nvGrpSpPr>
          <p:cNvPr name="Group 4" id="4"/>
          <p:cNvGrpSpPr/>
          <p:nvPr/>
        </p:nvGrpSpPr>
        <p:grpSpPr>
          <a:xfrm rot="0">
            <a:off x="0" y="6749838"/>
            <a:ext cx="4739886" cy="3537162"/>
            <a:chOff x="0" y="0"/>
            <a:chExt cx="6319849" cy="4716216"/>
          </a:xfrm>
        </p:grpSpPr>
        <p:pic>
          <p:nvPicPr>
            <p:cNvPr name="Picture 5" id="5"/>
            <p:cNvPicPr>
              <a:picLocks noChangeAspect="true"/>
            </p:cNvPicPr>
            <p:nvPr/>
          </p:nvPicPr>
          <p:blipFill>
            <a:blip r:embed="rId3"/>
            <a:srcRect l="0" t="0" r="10553" b="0"/>
            <a:stretch>
              <a:fillRect/>
            </a:stretch>
          </p:blipFill>
          <p:spPr>
            <a:xfrm flipH="false" flipV="false">
              <a:off x="0" y="0"/>
              <a:ext cx="6319849" cy="4716216"/>
            </a:xfrm>
            <a:prstGeom prst="rect">
              <a:avLst/>
            </a:prstGeom>
          </p:spPr>
        </p:pic>
      </p:grpSp>
      <p:grpSp>
        <p:nvGrpSpPr>
          <p:cNvPr name="Group 6" id="6"/>
          <p:cNvGrpSpPr/>
          <p:nvPr/>
        </p:nvGrpSpPr>
        <p:grpSpPr>
          <a:xfrm rot="0">
            <a:off x="13460126" y="3708418"/>
            <a:ext cx="4827874" cy="6578582"/>
            <a:chOff x="0" y="0"/>
            <a:chExt cx="6437165" cy="8771442"/>
          </a:xfrm>
        </p:grpSpPr>
        <p:pic>
          <p:nvPicPr>
            <p:cNvPr name="Picture 7" id="7"/>
            <p:cNvPicPr>
              <a:picLocks noChangeAspect="true"/>
            </p:cNvPicPr>
            <p:nvPr/>
          </p:nvPicPr>
          <p:blipFill>
            <a:blip r:embed="rId4"/>
            <a:srcRect l="0" t="4522" r="0" b="4522"/>
            <a:stretch>
              <a:fillRect/>
            </a:stretch>
          </p:blipFill>
          <p:spPr>
            <a:xfrm flipH="false" flipV="false">
              <a:off x="0" y="0"/>
              <a:ext cx="6437165" cy="8771442"/>
            </a:xfrm>
            <a:prstGeom prst="rect">
              <a:avLst/>
            </a:prstGeom>
          </p:spPr>
        </p:pic>
      </p:grpSp>
      <p:grpSp>
        <p:nvGrpSpPr>
          <p:cNvPr name="Group 8" id="8"/>
          <p:cNvGrpSpPr/>
          <p:nvPr/>
        </p:nvGrpSpPr>
        <p:grpSpPr>
          <a:xfrm rot="0">
            <a:off x="13460126" y="0"/>
            <a:ext cx="4827874" cy="3525551"/>
            <a:chOff x="0" y="0"/>
            <a:chExt cx="6437165" cy="4700735"/>
          </a:xfrm>
        </p:grpSpPr>
        <p:pic>
          <p:nvPicPr>
            <p:cNvPr name="Picture 9" id="9"/>
            <p:cNvPicPr>
              <a:picLocks noChangeAspect="true"/>
            </p:cNvPicPr>
            <p:nvPr/>
          </p:nvPicPr>
          <p:blipFill>
            <a:blip r:embed="rId5"/>
            <a:srcRect l="23317" t="0" r="23317" b="0"/>
            <a:stretch>
              <a:fillRect/>
            </a:stretch>
          </p:blipFill>
          <p:spPr>
            <a:xfrm flipH="false" flipV="false">
              <a:off x="0" y="0"/>
              <a:ext cx="6437165" cy="4700735"/>
            </a:xfrm>
            <a:prstGeom prst="rect">
              <a:avLst/>
            </a:prstGeom>
          </p:spPr>
        </p:pic>
      </p:grpSp>
      <p:grpSp>
        <p:nvGrpSpPr>
          <p:cNvPr name="Group 10" id="10"/>
          <p:cNvGrpSpPr/>
          <p:nvPr/>
        </p:nvGrpSpPr>
        <p:grpSpPr>
          <a:xfrm rot="0">
            <a:off x="13460126" y="0"/>
            <a:ext cx="4827874" cy="3525551"/>
            <a:chOff x="0" y="0"/>
            <a:chExt cx="6437165" cy="4700735"/>
          </a:xfrm>
        </p:grpSpPr>
        <p:pic>
          <p:nvPicPr>
            <p:cNvPr name="Picture 11" id="11"/>
            <p:cNvPicPr>
              <a:picLocks noChangeAspect="true"/>
            </p:cNvPicPr>
            <p:nvPr/>
          </p:nvPicPr>
          <p:blipFill>
            <a:blip r:embed="rId6"/>
            <a:srcRect l="4296" t="0" r="4296" b="0"/>
            <a:stretch>
              <a:fillRect/>
            </a:stretch>
          </p:blipFill>
          <p:spPr>
            <a:xfrm flipH="false" flipV="false">
              <a:off x="0" y="0"/>
              <a:ext cx="6437165" cy="4700735"/>
            </a:xfrm>
            <a:prstGeom prst="rect">
              <a:avLst/>
            </a:prstGeom>
          </p:spPr>
        </p:pic>
      </p:grpSp>
      <p:grpSp>
        <p:nvGrpSpPr>
          <p:cNvPr name="Group 12" id="12"/>
          <p:cNvGrpSpPr/>
          <p:nvPr/>
        </p:nvGrpSpPr>
        <p:grpSpPr>
          <a:xfrm rot="0">
            <a:off x="4908226" y="0"/>
            <a:ext cx="8383562" cy="10287000"/>
            <a:chOff x="0" y="0"/>
            <a:chExt cx="11178082" cy="13716000"/>
          </a:xfrm>
        </p:grpSpPr>
        <p:sp>
          <p:nvSpPr>
            <p:cNvPr name="AutoShape 13" id="13"/>
            <p:cNvSpPr/>
            <p:nvPr/>
          </p:nvSpPr>
          <p:spPr>
            <a:xfrm>
              <a:off x="0" y="0"/>
              <a:ext cx="11178082" cy="13716000"/>
            </a:xfrm>
            <a:prstGeom prst="rect">
              <a:avLst/>
            </a:prstGeom>
            <a:solidFill>
              <a:srgbClr val="69418B"/>
            </a:solidFill>
          </p:spPr>
        </p:sp>
      </p:grpSp>
      <p:grpSp>
        <p:nvGrpSpPr>
          <p:cNvPr name="Group 14" id="14"/>
          <p:cNvGrpSpPr/>
          <p:nvPr/>
        </p:nvGrpSpPr>
        <p:grpSpPr>
          <a:xfrm rot="0">
            <a:off x="-2569109" y="-514350"/>
            <a:ext cx="3086100" cy="13086755"/>
            <a:chOff x="0" y="0"/>
            <a:chExt cx="812800" cy="3446717"/>
          </a:xfrm>
        </p:grpSpPr>
        <p:sp>
          <p:nvSpPr>
            <p:cNvPr name="Freeform 15" id="1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05F49F"/>
            </a:solidFill>
          </p:spPr>
        </p:sp>
        <p:sp>
          <p:nvSpPr>
            <p:cNvPr name="TextBox 16" id="1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17" id="17"/>
          <p:cNvSpPr txBox="true"/>
          <p:nvPr/>
        </p:nvSpPr>
        <p:spPr>
          <a:xfrm rot="0">
            <a:off x="5080821" y="232405"/>
            <a:ext cx="8069208" cy="9527540"/>
          </a:xfrm>
          <a:prstGeom prst="rect">
            <a:avLst/>
          </a:prstGeom>
        </p:spPr>
        <p:txBody>
          <a:bodyPr anchor="t" rtlCol="false" tIns="0" lIns="0" bIns="0" rIns="0">
            <a:spAutoFit/>
          </a:bodyPr>
          <a:lstStyle/>
          <a:p>
            <a:pPr algn="l">
              <a:lnSpc>
                <a:spcPts val="3010"/>
              </a:lnSpc>
            </a:pPr>
            <a:r>
              <a:rPr lang="en-US" sz="2150" b="true">
                <a:solidFill>
                  <a:srgbClr val="FFFFFF"/>
                </a:solidFill>
                <a:latin typeface="Public Sans Bold"/>
                <a:ea typeface="Public Sans Bold"/>
                <a:cs typeface="Public Sans Bold"/>
                <a:sym typeface="Public Sans Bold"/>
              </a:rPr>
              <a:t>How to Engage your Church in CAN</a:t>
            </a:r>
          </a:p>
          <a:p>
            <a:pPr algn="l">
              <a:lnSpc>
                <a:spcPts val="3010"/>
              </a:lnSpc>
            </a:pPr>
          </a:p>
          <a:p>
            <a:pPr algn="l">
              <a:lnSpc>
                <a:spcPts val="3010"/>
              </a:lnSpc>
            </a:pPr>
            <a:r>
              <a:rPr lang="en-US" sz="2150" b="true">
                <a:solidFill>
                  <a:srgbClr val="FFFFFF"/>
                </a:solidFill>
                <a:latin typeface="Public Sans Bold"/>
                <a:ea typeface="Public Sans Bold"/>
                <a:cs typeface="Public Sans Bold"/>
                <a:sym typeface="Public Sans Bold"/>
              </a:rPr>
              <a:t>Have a CAN </a:t>
            </a:r>
            <a:r>
              <a:rPr lang="en-US" b="true" sz="2150">
                <a:solidFill>
                  <a:srgbClr val="FFFFFF"/>
                </a:solidFill>
                <a:latin typeface="Public Sans Bold"/>
                <a:ea typeface="Public Sans Bold"/>
                <a:cs typeface="Public Sans Bold"/>
                <a:sym typeface="Public Sans Bold"/>
              </a:rPr>
              <a:t>Sunday: </a:t>
            </a:r>
            <a:r>
              <a:rPr lang="en-US" sz="2150">
                <a:solidFill>
                  <a:srgbClr val="FFFFFF"/>
                </a:solidFill>
                <a:latin typeface="Public Sans"/>
                <a:ea typeface="Public Sans"/>
                <a:cs typeface="Public Sans"/>
                <a:sym typeface="Public Sans"/>
              </a:rPr>
              <a:t>Use the resources at the end of this document to shape worship around acting for peace and justice in your constituency. Consider having a church lunch afterwards, where you can discuss the Constituency Action Network.  </a:t>
            </a:r>
          </a:p>
          <a:p>
            <a:pPr algn="l">
              <a:lnSpc>
                <a:spcPts val="3010"/>
              </a:lnSpc>
            </a:pPr>
          </a:p>
          <a:p>
            <a:pPr algn="l">
              <a:lnSpc>
                <a:spcPts val="3010"/>
              </a:lnSpc>
            </a:pPr>
            <a:r>
              <a:rPr lang="en-US" b="true" sz="2150">
                <a:solidFill>
                  <a:srgbClr val="FFFFFF"/>
                </a:solidFill>
                <a:latin typeface="Public Sans Bold"/>
                <a:ea typeface="Public Sans Bold"/>
                <a:cs typeface="Public Sans Bold"/>
                <a:sym typeface="Public Sans Bold"/>
              </a:rPr>
              <a:t>Show the CAN film in your church. </a:t>
            </a:r>
            <a:r>
              <a:rPr lang="en-US" sz="2150">
                <a:solidFill>
                  <a:srgbClr val="FFFFFF"/>
                </a:solidFill>
                <a:latin typeface="Public Sans"/>
                <a:ea typeface="Public Sans"/>
                <a:cs typeface="Public Sans"/>
                <a:sym typeface="Public Sans"/>
              </a:rPr>
              <a:t>You can find it at the top of this document. </a:t>
            </a:r>
          </a:p>
          <a:p>
            <a:pPr algn="l">
              <a:lnSpc>
                <a:spcPts val="3010"/>
              </a:lnSpc>
            </a:pPr>
          </a:p>
          <a:p>
            <a:pPr algn="l">
              <a:lnSpc>
                <a:spcPts val="3010"/>
              </a:lnSpc>
            </a:pPr>
            <a:r>
              <a:rPr lang="en-US" b="true" sz="2150">
                <a:solidFill>
                  <a:srgbClr val="FFFFFF"/>
                </a:solidFill>
                <a:latin typeface="Public Sans Bold"/>
                <a:ea typeface="Public Sans Bold"/>
                <a:cs typeface="Public Sans Bold"/>
                <a:sym typeface="Public Sans Bold"/>
              </a:rPr>
              <a:t>Consider setting up a CAN group</a:t>
            </a:r>
            <a:r>
              <a:rPr lang="en-US" sz="2150">
                <a:solidFill>
                  <a:srgbClr val="FFFFFF"/>
                </a:solidFill>
                <a:latin typeface="Public Sans"/>
                <a:ea typeface="Public Sans"/>
                <a:cs typeface="Public Sans"/>
                <a:sym typeface="Public Sans"/>
              </a:rPr>
              <a:t> in your church: that group can steer your engagement with the network and work to enable the whole congregation to join in your campaigning. </a:t>
            </a:r>
          </a:p>
          <a:p>
            <a:pPr algn="l">
              <a:lnSpc>
                <a:spcPts val="3010"/>
              </a:lnSpc>
            </a:pPr>
          </a:p>
          <a:p>
            <a:pPr algn="l">
              <a:lnSpc>
                <a:spcPts val="3010"/>
              </a:lnSpc>
            </a:pPr>
            <a:r>
              <a:rPr lang="en-US" b="true" sz="2150">
                <a:solidFill>
                  <a:srgbClr val="FFFFFF"/>
                </a:solidFill>
                <a:latin typeface="Public Sans Bold"/>
                <a:ea typeface="Public Sans Bold"/>
                <a:cs typeface="Public Sans Bold"/>
                <a:sym typeface="Public Sans Bold"/>
              </a:rPr>
              <a:t>Link CAN into things that you are already doing. </a:t>
            </a:r>
          </a:p>
          <a:p>
            <a:pPr algn="l" marL="464186" indent="-232093" lvl="1">
              <a:lnSpc>
                <a:spcPts val="3010"/>
              </a:lnSpc>
              <a:buFont typeface="Arial"/>
              <a:buChar char="•"/>
            </a:pPr>
            <a:r>
              <a:rPr lang="en-US" sz="2150">
                <a:solidFill>
                  <a:srgbClr val="FFFFFF"/>
                </a:solidFill>
                <a:latin typeface="Public Sans"/>
                <a:ea typeface="Public Sans"/>
                <a:cs typeface="Public Sans"/>
                <a:sym typeface="Public Sans"/>
              </a:rPr>
              <a:t>Do you run a foodbank? Perhaps straight after it closes is the time to think about how you might reach out to your MP around poverty. </a:t>
            </a:r>
          </a:p>
          <a:p>
            <a:pPr algn="l" marL="464186" indent="-232093" lvl="1">
              <a:lnSpc>
                <a:spcPts val="3010"/>
              </a:lnSpc>
              <a:buFont typeface="Arial"/>
              <a:buChar char="•"/>
            </a:pPr>
            <a:r>
              <a:rPr lang="en-US" sz="2150">
                <a:solidFill>
                  <a:srgbClr val="FFFFFF"/>
                </a:solidFill>
                <a:latin typeface="Public Sans"/>
                <a:ea typeface="Public Sans"/>
                <a:cs typeface="Public Sans"/>
                <a:sym typeface="Public Sans"/>
              </a:rPr>
              <a:t>Do you have a craft session, such as knit and natter? Perhaps you could consider doing some craftivism once a quarter and creating something to send to your MP or display in your church. </a:t>
            </a:r>
          </a:p>
          <a:p>
            <a:pPr algn="l" marL="464186" indent="-232093" lvl="1">
              <a:lnSpc>
                <a:spcPts val="3010"/>
              </a:lnSpc>
              <a:buFont typeface="Arial"/>
              <a:buChar char="•"/>
            </a:pPr>
            <a:r>
              <a:rPr lang="en-US" sz="2150">
                <a:solidFill>
                  <a:srgbClr val="FFFFFF"/>
                </a:solidFill>
                <a:latin typeface="Public Sans"/>
                <a:ea typeface="Public Sans"/>
                <a:cs typeface="Public Sans"/>
                <a:sym typeface="Public Sans"/>
              </a:rPr>
              <a:t>Do you have a prayer group? Perhaps you could also hold your MP in prayer. </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4739886" cy="6549645"/>
            <a:chOff x="0" y="0"/>
            <a:chExt cx="6319849" cy="8732861"/>
          </a:xfrm>
        </p:grpSpPr>
        <p:pic>
          <p:nvPicPr>
            <p:cNvPr name="Picture 3" id="3"/>
            <p:cNvPicPr>
              <a:picLocks noChangeAspect="true"/>
            </p:cNvPicPr>
            <p:nvPr/>
          </p:nvPicPr>
          <p:blipFill>
            <a:blip r:embed="rId2"/>
            <a:srcRect l="0" t="3881" r="0" b="3881"/>
            <a:stretch>
              <a:fillRect/>
            </a:stretch>
          </p:blipFill>
          <p:spPr>
            <a:xfrm flipH="false" flipV="false">
              <a:off x="0" y="0"/>
              <a:ext cx="6319849" cy="8732861"/>
            </a:xfrm>
            <a:prstGeom prst="rect">
              <a:avLst/>
            </a:prstGeom>
          </p:spPr>
        </p:pic>
      </p:grpSp>
      <p:grpSp>
        <p:nvGrpSpPr>
          <p:cNvPr name="Group 4" id="4"/>
          <p:cNvGrpSpPr/>
          <p:nvPr/>
        </p:nvGrpSpPr>
        <p:grpSpPr>
          <a:xfrm rot="0">
            <a:off x="0" y="6749838"/>
            <a:ext cx="4739886" cy="3537162"/>
            <a:chOff x="0" y="0"/>
            <a:chExt cx="6319849" cy="4716216"/>
          </a:xfrm>
        </p:grpSpPr>
        <p:pic>
          <p:nvPicPr>
            <p:cNvPr name="Picture 5" id="5"/>
            <p:cNvPicPr>
              <a:picLocks noChangeAspect="true"/>
            </p:cNvPicPr>
            <p:nvPr/>
          </p:nvPicPr>
          <p:blipFill>
            <a:blip r:embed="rId3"/>
            <a:srcRect l="0" t="0" r="10664" b="0"/>
            <a:stretch>
              <a:fillRect/>
            </a:stretch>
          </p:blipFill>
          <p:spPr>
            <a:xfrm flipH="false" flipV="false">
              <a:off x="0" y="0"/>
              <a:ext cx="6319849" cy="4716216"/>
            </a:xfrm>
            <a:prstGeom prst="rect">
              <a:avLst/>
            </a:prstGeom>
          </p:spPr>
        </p:pic>
      </p:grpSp>
      <p:grpSp>
        <p:nvGrpSpPr>
          <p:cNvPr name="Group 6" id="6"/>
          <p:cNvGrpSpPr/>
          <p:nvPr/>
        </p:nvGrpSpPr>
        <p:grpSpPr>
          <a:xfrm rot="0">
            <a:off x="13460126" y="3708418"/>
            <a:ext cx="4827874" cy="6578582"/>
            <a:chOff x="0" y="0"/>
            <a:chExt cx="6437165" cy="8771442"/>
          </a:xfrm>
        </p:grpSpPr>
        <p:pic>
          <p:nvPicPr>
            <p:cNvPr name="Picture 7" id="7"/>
            <p:cNvPicPr>
              <a:picLocks noChangeAspect="true"/>
            </p:cNvPicPr>
            <p:nvPr/>
          </p:nvPicPr>
          <p:blipFill>
            <a:blip r:embed="rId4"/>
            <a:srcRect l="25537" t="0" r="25537" b="0"/>
            <a:stretch>
              <a:fillRect/>
            </a:stretch>
          </p:blipFill>
          <p:spPr>
            <a:xfrm flipH="false" flipV="false">
              <a:off x="0" y="0"/>
              <a:ext cx="6437165" cy="8771442"/>
            </a:xfrm>
            <a:prstGeom prst="rect">
              <a:avLst/>
            </a:prstGeom>
          </p:spPr>
        </p:pic>
      </p:grpSp>
      <p:grpSp>
        <p:nvGrpSpPr>
          <p:cNvPr name="Group 8" id="8"/>
          <p:cNvGrpSpPr/>
          <p:nvPr/>
        </p:nvGrpSpPr>
        <p:grpSpPr>
          <a:xfrm rot="0">
            <a:off x="13460126" y="0"/>
            <a:ext cx="4827874" cy="3525551"/>
            <a:chOff x="0" y="0"/>
            <a:chExt cx="6437165" cy="4700735"/>
          </a:xfrm>
        </p:grpSpPr>
        <p:pic>
          <p:nvPicPr>
            <p:cNvPr name="Picture 9" id="9"/>
            <p:cNvPicPr>
              <a:picLocks noChangeAspect="true"/>
            </p:cNvPicPr>
            <p:nvPr/>
          </p:nvPicPr>
          <p:blipFill>
            <a:blip r:embed="rId5"/>
            <a:srcRect l="23317" t="0" r="23317" b="0"/>
            <a:stretch>
              <a:fillRect/>
            </a:stretch>
          </p:blipFill>
          <p:spPr>
            <a:xfrm flipH="false" flipV="false">
              <a:off x="0" y="0"/>
              <a:ext cx="6437165" cy="4700735"/>
            </a:xfrm>
            <a:prstGeom prst="rect">
              <a:avLst/>
            </a:prstGeom>
          </p:spPr>
        </p:pic>
      </p:grpSp>
      <p:grpSp>
        <p:nvGrpSpPr>
          <p:cNvPr name="Group 10" id="10"/>
          <p:cNvGrpSpPr/>
          <p:nvPr/>
        </p:nvGrpSpPr>
        <p:grpSpPr>
          <a:xfrm rot="0">
            <a:off x="13460126" y="0"/>
            <a:ext cx="4827874" cy="3525551"/>
            <a:chOff x="0" y="0"/>
            <a:chExt cx="6437165" cy="4700735"/>
          </a:xfrm>
        </p:grpSpPr>
        <p:pic>
          <p:nvPicPr>
            <p:cNvPr name="Picture 11" id="11"/>
            <p:cNvPicPr>
              <a:picLocks noChangeAspect="true"/>
            </p:cNvPicPr>
            <p:nvPr/>
          </p:nvPicPr>
          <p:blipFill>
            <a:blip r:embed="rId6"/>
            <a:srcRect l="4296" t="0" r="4296" b="0"/>
            <a:stretch>
              <a:fillRect/>
            </a:stretch>
          </p:blipFill>
          <p:spPr>
            <a:xfrm flipH="false" flipV="false">
              <a:off x="0" y="0"/>
              <a:ext cx="6437165" cy="4700735"/>
            </a:xfrm>
            <a:prstGeom prst="rect">
              <a:avLst/>
            </a:prstGeom>
          </p:spPr>
        </p:pic>
      </p:grpSp>
      <p:grpSp>
        <p:nvGrpSpPr>
          <p:cNvPr name="Group 12" id="12"/>
          <p:cNvGrpSpPr/>
          <p:nvPr/>
        </p:nvGrpSpPr>
        <p:grpSpPr>
          <a:xfrm rot="0">
            <a:off x="4908226" y="0"/>
            <a:ext cx="8383562" cy="10287000"/>
            <a:chOff x="0" y="0"/>
            <a:chExt cx="11178082" cy="13716000"/>
          </a:xfrm>
        </p:grpSpPr>
        <p:sp>
          <p:nvSpPr>
            <p:cNvPr name="AutoShape 13" id="13"/>
            <p:cNvSpPr/>
            <p:nvPr/>
          </p:nvSpPr>
          <p:spPr>
            <a:xfrm>
              <a:off x="0" y="0"/>
              <a:ext cx="11178082" cy="13716000"/>
            </a:xfrm>
            <a:prstGeom prst="rect">
              <a:avLst/>
            </a:prstGeom>
            <a:solidFill>
              <a:srgbClr val="69418B"/>
            </a:solidFill>
          </p:spPr>
        </p:sp>
      </p:grpSp>
      <p:grpSp>
        <p:nvGrpSpPr>
          <p:cNvPr name="Group 14" id="14"/>
          <p:cNvGrpSpPr/>
          <p:nvPr/>
        </p:nvGrpSpPr>
        <p:grpSpPr>
          <a:xfrm rot="0">
            <a:off x="-2569109" y="-514350"/>
            <a:ext cx="3086100" cy="13086755"/>
            <a:chOff x="0" y="0"/>
            <a:chExt cx="812800" cy="3446717"/>
          </a:xfrm>
        </p:grpSpPr>
        <p:sp>
          <p:nvSpPr>
            <p:cNvPr name="Freeform 15" id="1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05F49F"/>
            </a:solidFill>
          </p:spPr>
        </p:sp>
        <p:sp>
          <p:nvSpPr>
            <p:cNvPr name="TextBox 16" id="1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17" id="17"/>
          <p:cNvSpPr txBox="true"/>
          <p:nvPr/>
        </p:nvSpPr>
        <p:spPr>
          <a:xfrm rot="0">
            <a:off x="5080821" y="241930"/>
            <a:ext cx="8069208" cy="9817735"/>
          </a:xfrm>
          <a:prstGeom prst="rect">
            <a:avLst/>
          </a:prstGeom>
        </p:spPr>
        <p:txBody>
          <a:bodyPr anchor="t" rtlCol="false" tIns="0" lIns="0" bIns="0" rIns="0">
            <a:spAutoFit/>
          </a:bodyPr>
          <a:lstStyle/>
          <a:p>
            <a:pPr algn="l">
              <a:lnSpc>
                <a:spcPts val="3289"/>
              </a:lnSpc>
            </a:pPr>
            <a:r>
              <a:rPr lang="en-US" sz="2349" b="true">
                <a:solidFill>
                  <a:srgbClr val="FFFFFF"/>
                </a:solidFill>
                <a:latin typeface="Public Sans Bold"/>
                <a:ea typeface="Public Sans Bold"/>
                <a:cs typeface="Public Sans Bold"/>
                <a:sym typeface="Public Sans Bold"/>
              </a:rPr>
              <a:t>How to write to your MP</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A p</a:t>
            </a:r>
            <a:r>
              <a:rPr lang="en-US" sz="2349">
                <a:solidFill>
                  <a:srgbClr val="FFFFFF"/>
                </a:solidFill>
                <a:latin typeface="Public Sans"/>
                <a:ea typeface="Public Sans"/>
                <a:cs typeface="Public Sans"/>
                <a:sym typeface="Public Sans"/>
              </a:rPr>
              <a:t>ersonal letter or postcard to an MP is incr</a:t>
            </a:r>
            <a:r>
              <a:rPr lang="en-US" sz="2349">
                <a:solidFill>
                  <a:srgbClr val="FFFFFF"/>
                </a:solidFill>
                <a:latin typeface="Public Sans"/>
                <a:ea typeface="Public Sans"/>
                <a:cs typeface="Public Sans"/>
                <a:sym typeface="Public Sans"/>
              </a:rPr>
              <a:t>edibly valuable. It is really important to write your own letter to your MP. Whilst templates can be</a:t>
            </a:r>
            <a:r>
              <a:rPr lang="en-US" sz="2349">
                <a:solidFill>
                  <a:srgbClr val="FFFFFF"/>
                </a:solidFill>
                <a:latin typeface="Public Sans"/>
                <a:ea typeface="Public Sans"/>
                <a:cs typeface="Public Sans"/>
                <a:sym typeface="Public Sans"/>
              </a:rPr>
              <a:t> helpful, if MPs’ offices receive lots of copies of the same letter – particularly if it comes via email – they are less likely to be treated as important.  </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Here are some top tips: </a:t>
            </a:r>
          </a:p>
          <a:p>
            <a:pPr algn="l">
              <a:lnSpc>
                <a:spcPts val="3289"/>
              </a:lnSpc>
            </a:pPr>
          </a:p>
          <a:p>
            <a:pPr algn="l" marL="507364" indent="-253682" lvl="1">
              <a:lnSpc>
                <a:spcPts val="3289"/>
              </a:lnSpc>
              <a:buFont typeface="Arial"/>
              <a:buChar char="•"/>
            </a:pPr>
            <a:r>
              <a:rPr lang="en-US" sz="2349">
                <a:solidFill>
                  <a:srgbClr val="FFFFFF"/>
                </a:solidFill>
                <a:latin typeface="Public Sans"/>
                <a:ea typeface="Public Sans"/>
                <a:cs typeface="Public Sans"/>
                <a:sym typeface="Public Sans"/>
              </a:rPr>
              <a:t>You can write to your MP about any topic you care about. However, it can be useful to check whether it is something an MP can help with, or if it is something that should be discussed with your local council or the organisation responsible. </a:t>
            </a:r>
          </a:p>
          <a:p>
            <a:pPr algn="l" marL="507364" indent="-253682" lvl="1">
              <a:lnSpc>
                <a:spcPts val="3289"/>
              </a:lnSpc>
              <a:buFont typeface="Arial"/>
              <a:buChar char="•"/>
            </a:pPr>
            <a:r>
              <a:rPr lang="en-US" sz="2349">
                <a:solidFill>
                  <a:srgbClr val="FFFFFF"/>
                </a:solidFill>
                <a:latin typeface="Public Sans"/>
                <a:ea typeface="Public Sans"/>
                <a:cs typeface="Public Sans"/>
                <a:sym typeface="Public Sans"/>
              </a:rPr>
              <a:t>Personal stories help – connect the issue you are writing about to your own story or a story you know about. It can help to witness to the human beings behind every issue. </a:t>
            </a:r>
          </a:p>
          <a:p>
            <a:pPr algn="l" marL="507364" indent="-253682" lvl="1">
              <a:lnSpc>
                <a:spcPts val="3289"/>
              </a:lnSpc>
              <a:buFont typeface="Arial"/>
              <a:buChar char="•"/>
            </a:pPr>
            <a:r>
              <a:rPr lang="en-US" sz="2349">
                <a:solidFill>
                  <a:srgbClr val="FFFFFF"/>
                </a:solidFill>
                <a:latin typeface="Public Sans"/>
                <a:ea typeface="Public Sans"/>
                <a:cs typeface="Public Sans"/>
                <a:sym typeface="Public Sans"/>
              </a:rPr>
              <a:t>Make a clear, realistic ask. What do you want your MP to do, or to speak out about? </a:t>
            </a:r>
          </a:p>
          <a:p>
            <a:pPr algn="l" marL="507364" indent="-253682" lvl="1">
              <a:lnSpc>
                <a:spcPts val="3289"/>
              </a:lnSpc>
              <a:buFont typeface="Arial"/>
              <a:buChar char="•"/>
            </a:pPr>
            <a:r>
              <a:rPr lang="en-US" sz="2349">
                <a:solidFill>
                  <a:srgbClr val="FFFFFF"/>
                </a:solidFill>
                <a:latin typeface="Public Sans"/>
                <a:ea typeface="Public Sans"/>
                <a:cs typeface="Public Sans"/>
                <a:sym typeface="Public Sans"/>
              </a:rPr>
              <a:t>Find out who your MP is and how to </a:t>
            </a:r>
            <a:r>
              <a:rPr lang="en-US" sz="2349" u="sng">
                <a:solidFill>
                  <a:srgbClr val="FFFFFF"/>
                </a:solidFill>
                <a:latin typeface="Public Sans"/>
                <a:ea typeface="Public Sans"/>
                <a:cs typeface="Public Sans"/>
                <a:sym typeface="Public Sans"/>
                <a:hlinkClick r:id="rId7" tooltip="https://members.parliament.uk/constituencies/"/>
              </a:rPr>
              <a:t>contact them here.</a:t>
            </a:r>
            <a:r>
              <a:rPr lang="en-US" sz="2349">
                <a:solidFill>
                  <a:srgbClr val="FFFFFF"/>
                </a:solidFill>
                <a:latin typeface="Public Sans"/>
                <a:ea typeface="Public Sans"/>
                <a:cs typeface="Public Sans"/>
                <a:sym typeface="Public Sans"/>
              </a:rPr>
              <a:t> </a:t>
            </a:r>
          </a:p>
          <a:p>
            <a:pPr algn="l">
              <a:lnSpc>
                <a:spcPts val="3289"/>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4739886" cy="6549645"/>
            <a:chOff x="0" y="0"/>
            <a:chExt cx="6319849" cy="8732861"/>
          </a:xfrm>
        </p:grpSpPr>
        <p:pic>
          <p:nvPicPr>
            <p:cNvPr name="Picture 3" id="3"/>
            <p:cNvPicPr>
              <a:picLocks noChangeAspect="true"/>
            </p:cNvPicPr>
            <p:nvPr/>
          </p:nvPicPr>
          <p:blipFill>
            <a:blip r:embed="rId2"/>
            <a:srcRect l="27631" t="0" r="0" b="0"/>
            <a:stretch>
              <a:fillRect/>
            </a:stretch>
          </p:blipFill>
          <p:spPr>
            <a:xfrm flipH="false" flipV="false">
              <a:off x="0" y="0"/>
              <a:ext cx="6319849" cy="8732861"/>
            </a:xfrm>
            <a:prstGeom prst="rect">
              <a:avLst/>
            </a:prstGeom>
          </p:spPr>
        </p:pic>
      </p:grpSp>
      <p:grpSp>
        <p:nvGrpSpPr>
          <p:cNvPr name="Group 4" id="4"/>
          <p:cNvGrpSpPr/>
          <p:nvPr/>
        </p:nvGrpSpPr>
        <p:grpSpPr>
          <a:xfrm rot="0">
            <a:off x="0" y="6749838"/>
            <a:ext cx="4739886" cy="3537162"/>
            <a:chOff x="0" y="0"/>
            <a:chExt cx="6319849" cy="4716216"/>
          </a:xfrm>
        </p:grpSpPr>
        <p:pic>
          <p:nvPicPr>
            <p:cNvPr name="Picture 5" id="5"/>
            <p:cNvPicPr>
              <a:picLocks noChangeAspect="true"/>
            </p:cNvPicPr>
            <p:nvPr/>
          </p:nvPicPr>
          <p:blipFill>
            <a:blip r:embed="rId3"/>
            <a:srcRect l="0" t="0" r="10664" b="0"/>
            <a:stretch>
              <a:fillRect/>
            </a:stretch>
          </p:blipFill>
          <p:spPr>
            <a:xfrm flipH="false" flipV="false">
              <a:off x="0" y="0"/>
              <a:ext cx="6319849" cy="4716216"/>
            </a:xfrm>
            <a:prstGeom prst="rect">
              <a:avLst/>
            </a:prstGeom>
          </p:spPr>
        </p:pic>
      </p:grpSp>
      <p:grpSp>
        <p:nvGrpSpPr>
          <p:cNvPr name="Group 6" id="6"/>
          <p:cNvGrpSpPr/>
          <p:nvPr/>
        </p:nvGrpSpPr>
        <p:grpSpPr>
          <a:xfrm rot="0">
            <a:off x="13460126" y="3708418"/>
            <a:ext cx="4827874" cy="6578582"/>
            <a:chOff x="0" y="0"/>
            <a:chExt cx="6437165" cy="8771442"/>
          </a:xfrm>
        </p:grpSpPr>
        <p:pic>
          <p:nvPicPr>
            <p:cNvPr name="Picture 7" id="7"/>
            <p:cNvPicPr>
              <a:picLocks noChangeAspect="true"/>
            </p:cNvPicPr>
            <p:nvPr/>
          </p:nvPicPr>
          <p:blipFill>
            <a:blip r:embed="rId4"/>
            <a:srcRect l="25537" t="0" r="25537" b="0"/>
            <a:stretch>
              <a:fillRect/>
            </a:stretch>
          </p:blipFill>
          <p:spPr>
            <a:xfrm flipH="false" flipV="false">
              <a:off x="0" y="0"/>
              <a:ext cx="6437165" cy="8771442"/>
            </a:xfrm>
            <a:prstGeom prst="rect">
              <a:avLst/>
            </a:prstGeom>
          </p:spPr>
        </p:pic>
      </p:grpSp>
      <p:grpSp>
        <p:nvGrpSpPr>
          <p:cNvPr name="Group 8" id="8"/>
          <p:cNvGrpSpPr/>
          <p:nvPr/>
        </p:nvGrpSpPr>
        <p:grpSpPr>
          <a:xfrm rot="0">
            <a:off x="13460126" y="0"/>
            <a:ext cx="4827874" cy="3525551"/>
            <a:chOff x="0" y="0"/>
            <a:chExt cx="6437165" cy="4700735"/>
          </a:xfrm>
        </p:grpSpPr>
        <p:pic>
          <p:nvPicPr>
            <p:cNvPr name="Picture 9" id="9"/>
            <p:cNvPicPr>
              <a:picLocks noChangeAspect="true"/>
            </p:cNvPicPr>
            <p:nvPr/>
          </p:nvPicPr>
          <p:blipFill>
            <a:blip r:embed="rId5"/>
            <a:srcRect l="23317" t="0" r="23317" b="0"/>
            <a:stretch>
              <a:fillRect/>
            </a:stretch>
          </p:blipFill>
          <p:spPr>
            <a:xfrm flipH="false" flipV="false">
              <a:off x="0" y="0"/>
              <a:ext cx="6437165" cy="4700735"/>
            </a:xfrm>
            <a:prstGeom prst="rect">
              <a:avLst/>
            </a:prstGeom>
          </p:spPr>
        </p:pic>
      </p:grpSp>
      <p:grpSp>
        <p:nvGrpSpPr>
          <p:cNvPr name="Group 10" id="10"/>
          <p:cNvGrpSpPr/>
          <p:nvPr/>
        </p:nvGrpSpPr>
        <p:grpSpPr>
          <a:xfrm rot="0">
            <a:off x="13460126" y="0"/>
            <a:ext cx="4827874" cy="3525551"/>
            <a:chOff x="0" y="0"/>
            <a:chExt cx="6437165" cy="4700735"/>
          </a:xfrm>
        </p:grpSpPr>
        <p:pic>
          <p:nvPicPr>
            <p:cNvPr name="Picture 11" id="11"/>
            <p:cNvPicPr>
              <a:picLocks noChangeAspect="true"/>
            </p:cNvPicPr>
            <p:nvPr/>
          </p:nvPicPr>
          <p:blipFill>
            <a:blip r:embed="rId6"/>
            <a:srcRect l="0" t="0" r="8706" b="0"/>
            <a:stretch>
              <a:fillRect/>
            </a:stretch>
          </p:blipFill>
          <p:spPr>
            <a:xfrm flipH="false" flipV="false">
              <a:off x="0" y="0"/>
              <a:ext cx="6437165" cy="4700735"/>
            </a:xfrm>
            <a:prstGeom prst="rect">
              <a:avLst/>
            </a:prstGeom>
          </p:spPr>
        </p:pic>
      </p:grpSp>
      <p:grpSp>
        <p:nvGrpSpPr>
          <p:cNvPr name="Group 12" id="12"/>
          <p:cNvGrpSpPr/>
          <p:nvPr/>
        </p:nvGrpSpPr>
        <p:grpSpPr>
          <a:xfrm rot="0">
            <a:off x="4908226" y="0"/>
            <a:ext cx="8383562" cy="10287000"/>
            <a:chOff x="0" y="0"/>
            <a:chExt cx="11178082" cy="13716000"/>
          </a:xfrm>
        </p:grpSpPr>
        <p:sp>
          <p:nvSpPr>
            <p:cNvPr name="AutoShape 13" id="13"/>
            <p:cNvSpPr/>
            <p:nvPr/>
          </p:nvSpPr>
          <p:spPr>
            <a:xfrm>
              <a:off x="0" y="0"/>
              <a:ext cx="11178082" cy="13716000"/>
            </a:xfrm>
            <a:prstGeom prst="rect">
              <a:avLst/>
            </a:prstGeom>
            <a:solidFill>
              <a:srgbClr val="69418B"/>
            </a:solidFill>
          </p:spPr>
        </p:sp>
      </p:grpSp>
      <p:grpSp>
        <p:nvGrpSpPr>
          <p:cNvPr name="Group 14" id="14"/>
          <p:cNvGrpSpPr/>
          <p:nvPr/>
        </p:nvGrpSpPr>
        <p:grpSpPr>
          <a:xfrm rot="0">
            <a:off x="-2569109" y="-514350"/>
            <a:ext cx="3086100" cy="13086755"/>
            <a:chOff x="0" y="0"/>
            <a:chExt cx="812800" cy="3446717"/>
          </a:xfrm>
        </p:grpSpPr>
        <p:sp>
          <p:nvSpPr>
            <p:cNvPr name="Freeform 15" id="1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05F49F"/>
            </a:solidFill>
          </p:spPr>
        </p:sp>
        <p:sp>
          <p:nvSpPr>
            <p:cNvPr name="TextBox 16" id="1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17" id="17"/>
          <p:cNvSpPr txBox="true"/>
          <p:nvPr/>
        </p:nvSpPr>
        <p:spPr>
          <a:xfrm rot="0">
            <a:off x="5080821" y="241930"/>
            <a:ext cx="8069208" cy="10636885"/>
          </a:xfrm>
          <a:prstGeom prst="rect">
            <a:avLst/>
          </a:prstGeom>
        </p:spPr>
        <p:txBody>
          <a:bodyPr anchor="t" rtlCol="false" tIns="0" lIns="0" bIns="0" rIns="0">
            <a:spAutoFit/>
          </a:bodyPr>
          <a:lstStyle/>
          <a:p>
            <a:pPr algn="l">
              <a:lnSpc>
                <a:spcPts val="3289"/>
              </a:lnSpc>
            </a:pPr>
            <a:r>
              <a:rPr lang="en-US" sz="2349" b="true">
                <a:solidFill>
                  <a:srgbClr val="FFFFFF"/>
                </a:solidFill>
                <a:latin typeface="Public Sans Bold"/>
                <a:ea typeface="Public Sans Bold"/>
                <a:cs typeface="Public Sans Bold"/>
                <a:sym typeface="Public Sans Bold"/>
              </a:rPr>
              <a:t>How to meet your MP</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Hav</a:t>
            </a:r>
            <a:r>
              <a:rPr lang="en-US" sz="2349">
                <a:solidFill>
                  <a:srgbClr val="FFFFFF"/>
                </a:solidFill>
                <a:latin typeface="Public Sans"/>
                <a:ea typeface="Public Sans"/>
                <a:cs typeface="Public Sans"/>
                <a:sym typeface="Public Sans"/>
              </a:rPr>
              <a:t>e you ever been to your MP’s surg</a:t>
            </a:r>
            <a:r>
              <a:rPr lang="en-US" sz="2349">
                <a:solidFill>
                  <a:srgbClr val="FFFFFF"/>
                </a:solidFill>
                <a:latin typeface="Public Sans"/>
                <a:ea typeface="Public Sans"/>
                <a:cs typeface="Public Sans"/>
                <a:sym typeface="Public Sans"/>
              </a:rPr>
              <a:t>ery (that’s the regular sessions they hold for people from their constituency to meet with them)? Has your MP ever been to your church? Why not meet</a:t>
            </a:r>
            <a:r>
              <a:rPr lang="en-US" sz="2349">
                <a:solidFill>
                  <a:srgbClr val="FFFFFF"/>
                </a:solidFill>
                <a:latin typeface="Public Sans"/>
                <a:ea typeface="Public Sans"/>
                <a:cs typeface="Public Sans"/>
                <a:sym typeface="Public Sans"/>
              </a:rPr>
              <a:t> your MP?  </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When you write to your MP, you can ask when their surgery is. That way, you can follow up with a face-to-face conversation. This approach means that they have time to consid</a:t>
            </a:r>
            <a:r>
              <a:rPr lang="en-US" sz="2349">
                <a:solidFill>
                  <a:srgbClr val="FFFFFF"/>
                </a:solidFill>
                <a:latin typeface="Public Sans"/>
                <a:ea typeface="Public Sans"/>
                <a:cs typeface="Public Sans"/>
                <a:sym typeface="Public Sans"/>
              </a:rPr>
              <a:t>er the issue that you have written to them about, and you can then reenforce your message, and hear what they think, by meeting with them face-to-face.  </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We would also love churches, or groups of people from churches, to meet with your MP. This doesn’t need to be onerous or relate to a specific campaign. It’s about having an opportunity to get to know them.  </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Find ideas about events you could invite your MP to later in this resource. </a:t>
            </a:r>
          </a:p>
          <a:p>
            <a:pPr algn="l">
              <a:lnSpc>
                <a:spcPts val="3289"/>
              </a:lnSpc>
            </a:pPr>
          </a:p>
          <a:p>
            <a:pPr algn="l">
              <a:lnSpc>
                <a:spcPts val="3289"/>
              </a:lnSpc>
            </a:pPr>
            <a:r>
              <a:rPr lang="en-US" sz="2349">
                <a:solidFill>
                  <a:srgbClr val="FFFFFF"/>
                </a:solidFill>
                <a:latin typeface="Public Sans"/>
                <a:ea typeface="Public Sans"/>
                <a:cs typeface="Public Sans"/>
                <a:sym typeface="Public Sans"/>
              </a:rPr>
              <a:t>Find advice on hustings – public meetings held with candidates before an election – </a:t>
            </a:r>
            <a:r>
              <a:rPr lang="en-US" sz="2349" u="none">
                <a:solidFill>
                  <a:srgbClr val="FFFFFF"/>
                </a:solidFill>
                <a:latin typeface="Public Sans"/>
                <a:ea typeface="Public Sans"/>
                <a:cs typeface="Public Sans"/>
                <a:sym typeface="Public Sans"/>
              </a:rPr>
              <a:t>on</a:t>
            </a:r>
            <a:r>
              <a:rPr lang="en-US" sz="2349">
                <a:solidFill>
                  <a:srgbClr val="FFFFFF"/>
                </a:solidFill>
                <a:latin typeface="Public Sans"/>
                <a:ea typeface="Public Sans"/>
                <a:cs typeface="Public Sans"/>
                <a:sym typeface="Public Sans"/>
              </a:rPr>
              <a:t> </a:t>
            </a:r>
            <a:r>
              <a:rPr lang="en-US" sz="2349" u="sng">
                <a:solidFill>
                  <a:srgbClr val="FFFFFF"/>
                </a:solidFill>
                <a:latin typeface="Public Sans"/>
                <a:ea typeface="Public Sans"/>
                <a:cs typeface="Public Sans"/>
                <a:sym typeface="Public Sans"/>
                <a:hlinkClick r:id="rId7" tooltip="https://jpit.uk/elections/hustings"/>
              </a:rPr>
              <a:t>our hustings page.</a:t>
            </a:r>
            <a:r>
              <a:rPr lang="en-US" sz="2349">
                <a:solidFill>
                  <a:srgbClr val="FFFFFF"/>
                </a:solidFill>
                <a:latin typeface="Public Sans"/>
                <a:ea typeface="Public Sans"/>
                <a:cs typeface="Public Sans"/>
                <a:sym typeface="Public Sans"/>
              </a:rPr>
              <a:t> </a:t>
            </a:r>
          </a:p>
          <a:p>
            <a:pPr algn="l">
              <a:lnSpc>
                <a:spcPts val="3289"/>
              </a:lnSpc>
            </a:pPr>
          </a:p>
          <a:p>
            <a:pPr algn="l">
              <a:lnSpc>
                <a:spcPts val="3289"/>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1884987"/>
            <a:ext cx="16230600" cy="4693920"/>
          </a:xfrm>
          <a:prstGeom prst="rect">
            <a:avLst/>
          </a:prstGeom>
        </p:spPr>
        <p:txBody>
          <a:bodyPr anchor="t" rtlCol="false" tIns="0" lIns="0" bIns="0" rIns="0">
            <a:spAutoFit/>
          </a:bodyPr>
          <a:lstStyle/>
          <a:p>
            <a:pPr algn="l" marL="0" indent="0" lvl="0">
              <a:lnSpc>
                <a:spcPts val="4199"/>
              </a:lnSpc>
              <a:spcBef>
                <a:spcPct val="0"/>
              </a:spcBef>
            </a:pPr>
            <a:r>
              <a:rPr lang="en-US" sz="2799">
                <a:solidFill>
                  <a:srgbClr val="FFFFFF"/>
                </a:solidFill>
                <a:latin typeface="Public Sans"/>
                <a:ea typeface="Public Sans"/>
                <a:cs typeface="Public Sans"/>
                <a:sym typeface="Public Sans"/>
              </a:rPr>
              <a:t>Sometimes, it is hard for chu</a:t>
            </a:r>
            <a:r>
              <a:rPr lang="en-US" sz="2799" u="none">
                <a:solidFill>
                  <a:srgbClr val="FFFFFF"/>
                </a:solidFill>
                <a:latin typeface="Public Sans"/>
                <a:ea typeface="Public Sans"/>
                <a:cs typeface="Public Sans"/>
                <a:sym typeface="Public Sans"/>
              </a:rPr>
              <a:t>rches to find common ground to campaign on. Or perhaps there are so many public issues that it is hard to know where to start. Our CAN church video tells the story of going ‘up the road’ to connect social justice to social action. </a:t>
            </a:r>
          </a:p>
          <a:p>
            <a:pPr algn="l" marL="0" indent="0" lvl="0">
              <a:lnSpc>
                <a:spcPts val="4199"/>
              </a:lnSpc>
              <a:spcBef>
                <a:spcPct val="0"/>
              </a:spcBef>
            </a:pPr>
          </a:p>
          <a:p>
            <a:pPr algn="l" marL="0" indent="0" lvl="0">
              <a:lnSpc>
                <a:spcPts val="4199"/>
              </a:lnSpc>
              <a:spcBef>
                <a:spcPct val="0"/>
              </a:spcBef>
            </a:pPr>
            <a:r>
              <a:rPr lang="en-US" sz="2799" u="none">
                <a:solidFill>
                  <a:srgbClr val="FFFFFF"/>
                </a:solidFill>
                <a:latin typeface="Public Sans"/>
                <a:ea typeface="Public Sans"/>
                <a:cs typeface="Public Sans"/>
                <a:sym typeface="Public Sans"/>
              </a:rPr>
              <a:t>Another way of thinking about this is the well-known quote often attributed to Desmond Tutu, “There comes a point where we need to stop just pulling people out of the river. </a:t>
            </a:r>
          </a:p>
          <a:p>
            <a:pPr algn="l" marL="0" indent="0" lvl="0">
              <a:lnSpc>
                <a:spcPts val="4199"/>
              </a:lnSpc>
              <a:spcBef>
                <a:spcPct val="0"/>
              </a:spcBef>
            </a:pPr>
            <a:r>
              <a:rPr lang="en-US" sz="2799" u="none">
                <a:solidFill>
                  <a:srgbClr val="FFFFFF"/>
                </a:solidFill>
                <a:latin typeface="Public Sans"/>
                <a:ea typeface="Public Sans"/>
                <a:cs typeface="Public Sans"/>
                <a:sym typeface="Public Sans"/>
              </a:rPr>
              <a:t>We need to go upstream </a:t>
            </a:r>
          </a:p>
          <a:p>
            <a:pPr algn="l" marL="0" indent="0" lvl="0">
              <a:lnSpc>
                <a:spcPts val="4199"/>
              </a:lnSpc>
              <a:spcBef>
                <a:spcPct val="0"/>
              </a:spcBef>
            </a:pPr>
            <a:r>
              <a:rPr lang="en-US" sz="2799" u="none">
                <a:solidFill>
                  <a:srgbClr val="FFFFFF"/>
                </a:solidFill>
                <a:latin typeface="Public Sans"/>
                <a:ea typeface="Public Sans"/>
                <a:cs typeface="Public Sans"/>
                <a:sym typeface="Public Sans"/>
              </a:rPr>
              <a:t>and find out why they’re </a:t>
            </a:r>
          </a:p>
          <a:p>
            <a:pPr algn="l" marL="0" indent="0" lvl="0">
              <a:lnSpc>
                <a:spcPts val="4199"/>
              </a:lnSpc>
              <a:spcBef>
                <a:spcPct val="0"/>
              </a:spcBef>
            </a:pPr>
            <a:r>
              <a:rPr lang="en-US" sz="2799" u="none">
                <a:solidFill>
                  <a:srgbClr val="FFFFFF"/>
                </a:solidFill>
                <a:latin typeface="Public Sans"/>
                <a:ea typeface="Public Sans"/>
                <a:cs typeface="Public Sans"/>
                <a:sym typeface="Public Sans"/>
              </a:rPr>
              <a:t>falling in.” </a:t>
            </a:r>
          </a:p>
        </p:txBody>
      </p:sp>
      <p:grpSp>
        <p:nvGrpSpPr>
          <p:cNvPr name="Group 3" id="3"/>
          <p:cNvGrpSpPr/>
          <p:nvPr/>
        </p:nvGrpSpPr>
        <p:grpSpPr>
          <a:xfrm rot="0">
            <a:off x="-2569109" y="-514350"/>
            <a:ext cx="3086100" cy="13086755"/>
            <a:chOff x="0" y="0"/>
            <a:chExt cx="812800" cy="3446717"/>
          </a:xfrm>
        </p:grpSpPr>
        <p:sp>
          <p:nvSpPr>
            <p:cNvPr name="Freeform 4" id="4"/>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FBB61C"/>
            </a:solidFill>
          </p:spPr>
        </p:sp>
        <p:sp>
          <p:nvSpPr>
            <p:cNvPr name="TextBox 5" id="5"/>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Freeform 6" id="6"/>
          <p:cNvSpPr/>
          <p:nvPr/>
        </p:nvSpPr>
        <p:spPr>
          <a:xfrm flipH="false" flipV="false" rot="0">
            <a:off x="5688534" y="5334000"/>
            <a:ext cx="12033784" cy="4368061"/>
          </a:xfrm>
          <a:custGeom>
            <a:avLst/>
            <a:gdLst/>
            <a:ahLst/>
            <a:cxnLst/>
            <a:rect r="r" b="b" t="t" l="l"/>
            <a:pathLst>
              <a:path h="4368061" w="12033784">
                <a:moveTo>
                  <a:pt x="0" y="0"/>
                </a:moveTo>
                <a:lnTo>
                  <a:pt x="12033784" y="0"/>
                </a:lnTo>
                <a:lnTo>
                  <a:pt x="12033784" y="4368061"/>
                </a:lnTo>
                <a:lnTo>
                  <a:pt x="0" y="4368061"/>
                </a:lnTo>
                <a:lnTo>
                  <a:pt x="0" y="0"/>
                </a:lnTo>
                <a:close/>
              </a:path>
            </a:pathLst>
          </a:custGeom>
          <a:blipFill>
            <a:blip r:embed="rId2"/>
            <a:stretch>
              <a:fillRect l="0" t="0" r="0" b="-99353"/>
            </a:stretch>
          </a:blipFill>
        </p:spPr>
      </p:sp>
      <p:sp>
        <p:nvSpPr>
          <p:cNvPr name="TextBox 7" id="7"/>
          <p:cNvSpPr txBox="true"/>
          <p:nvPr/>
        </p:nvSpPr>
        <p:spPr>
          <a:xfrm rot="0">
            <a:off x="1019076" y="400050"/>
            <a:ext cx="16230600" cy="1238250"/>
          </a:xfrm>
          <a:prstGeom prst="rect">
            <a:avLst/>
          </a:prstGeom>
        </p:spPr>
        <p:txBody>
          <a:bodyPr anchor="t" rtlCol="false" tIns="0" lIns="0" bIns="0" rIns="0">
            <a:spAutoFit/>
          </a:bodyPr>
          <a:lstStyle/>
          <a:p>
            <a:pPr algn="ctr"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How to find a shared issue</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788312" y="135035"/>
            <a:ext cx="17081205" cy="10475595"/>
          </a:xfrm>
          <a:prstGeom prst="rect">
            <a:avLst/>
          </a:prstGeom>
        </p:spPr>
        <p:txBody>
          <a:bodyPr anchor="t" rtlCol="false" tIns="0" lIns="0" bIns="0" rIns="0">
            <a:spAutoFit/>
          </a:bodyPr>
          <a:lstStyle/>
          <a:p>
            <a:pPr algn="l" marL="0" indent="0" lvl="0">
              <a:lnSpc>
                <a:spcPts val="4199"/>
              </a:lnSpc>
              <a:spcBef>
                <a:spcPct val="0"/>
              </a:spcBef>
            </a:pPr>
            <a:r>
              <a:rPr lang="en-US" sz="2799">
                <a:solidFill>
                  <a:srgbClr val="FFFFFF"/>
                </a:solidFill>
                <a:latin typeface="Public Sans"/>
                <a:ea typeface="Public Sans"/>
                <a:cs typeface="Public Sans"/>
                <a:sym typeface="Public Sans"/>
              </a:rPr>
              <a:t>Now, we are not t</a:t>
            </a:r>
            <a:r>
              <a:rPr lang="en-US" sz="2799" u="none">
                <a:solidFill>
                  <a:srgbClr val="FFFFFF"/>
                </a:solidFill>
                <a:latin typeface="Public Sans"/>
                <a:ea typeface="Public Sans"/>
                <a:cs typeface="Public Sans"/>
                <a:sym typeface="Public Sans"/>
              </a:rPr>
              <a:t>elling you to stop doing social action – it matters – but encouraging you to connect your social action to social justice. Connect the things that your church is already doing to public issues that you could campaign on or speak to your MP about. </a:t>
            </a:r>
          </a:p>
          <a:p>
            <a:pPr algn="l" marL="0" indent="0" lvl="0">
              <a:lnSpc>
                <a:spcPts val="4199"/>
              </a:lnSpc>
              <a:spcBef>
                <a:spcPct val="0"/>
              </a:spcBef>
            </a:pPr>
          </a:p>
          <a:p>
            <a:pPr algn="l" marL="604519" indent="-302260" lvl="1">
              <a:lnSpc>
                <a:spcPts val="4199"/>
              </a:lnSpc>
              <a:buFont typeface="Arial"/>
              <a:buChar char="•"/>
            </a:pPr>
            <a:r>
              <a:rPr lang="en-US" sz="2799" u="none">
                <a:solidFill>
                  <a:srgbClr val="FFFFFF"/>
                </a:solidFill>
                <a:latin typeface="Public Sans"/>
                <a:ea typeface="Public Sans"/>
                <a:cs typeface="Public Sans"/>
                <a:sym typeface="Public Sans"/>
              </a:rPr>
              <a:t>Does your church run a foodbank? Perhaps you could speak to your MP about </a:t>
            </a:r>
            <a:r>
              <a:rPr lang="en-US" sz="2799" u="sng">
                <a:solidFill>
                  <a:srgbClr val="FFFFFF"/>
                </a:solidFill>
                <a:latin typeface="Public Sans"/>
                <a:ea typeface="Public Sans"/>
                <a:cs typeface="Public Sans"/>
                <a:sym typeface="Public Sans"/>
                <a:hlinkClick r:id="rId2" tooltip="https://www.trussell.org.uk/support-us/guarantee-our-essentials"/>
              </a:rPr>
              <a:t>guaranteeing essentials</a:t>
            </a:r>
            <a:r>
              <a:rPr lang="en-US" sz="2799" u="none">
                <a:solidFill>
                  <a:srgbClr val="FFFFFF"/>
                </a:solidFill>
                <a:latin typeface="Public Sans"/>
                <a:ea typeface="Public Sans"/>
                <a:cs typeface="Public Sans"/>
                <a:sym typeface="Public Sans"/>
              </a:rPr>
              <a:t> within universal credit.  </a:t>
            </a:r>
          </a:p>
          <a:p>
            <a:pPr algn="l" marL="604519" indent="-302260" lvl="1">
              <a:lnSpc>
                <a:spcPts val="4199"/>
              </a:lnSpc>
              <a:buFont typeface="Arial"/>
              <a:buChar char="•"/>
            </a:pPr>
            <a:r>
              <a:rPr lang="en-US" sz="2799" u="none">
                <a:solidFill>
                  <a:srgbClr val="FFFFFF"/>
                </a:solidFill>
                <a:latin typeface="Public Sans"/>
                <a:ea typeface="Public Sans"/>
                <a:cs typeface="Public Sans"/>
                <a:sym typeface="Public Sans"/>
              </a:rPr>
              <a:t>Is your church an eco-church? Perhaps you could speak to your MP about </a:t>
            </a:r>
            <a:r>
              <a:rPr lang="en-US" sz="2799" u="sng">
                <a:solidFill>
                  <a:srgbClr val="FFFFFF"/>
                </a:solidFill>
                <a:latin typeface="Public Sans"/>
                <a:ea typeface="Public Sans"/>
                <a:cs typeface="Public Sans"/>
                <a:sym typeface="Public Sans"/>
                <a:hlinkClick r:id="rId3" tooltip="https://www.bing.com/ck/a?!&amp;&amp;p=a1adbd3fbb1401779b5f546d15ccaf183ed504d987616ebc13881fd59a64055bJmltdHM9MTc3NDMxMDQwMA&amp;ptn=3&amp;ver=2&amp;hsh=4&amp;fclid=239abcd6-27ce-6a4a-2c78-a96d26e96ba8&amp;psq=stoprosebank&amp;u=a1aHR0cHM6Ly93d3cuc3RvcGNhbWJvLm9yZy51ay8"/>
              </a:rPr>
              <a:t>stopping Rosebank oil field.</a:t>
            </a:r>
            <a:r>
              <a:rPr lang="en-US" sz="2799" u="none">
                <a:solidFill>
                  <a:srgbClr val="FFFFFF"/>
                </a:solidFill>
                <a:latin typeface="Public Sans"/>
                <a:ea typeface="Public Sans"/>
                <a:cs typeface="Public Sans"/>
                <a:sym typeface="Public Sans"/>
              </a:rPr>
              <a:t>  </a:t>
            </a:r>
          </a:p>
          <a:p>
            <a:pPr algn="l" marL="0" indent="0" lvl="0">
              <a:lnSpc>
                <a:spcPts val="4199"/>
              </a:lnSpc>
              <a:spcBef>
                <a:spcPct val="0"/>
              </a:spcBef>
            </a:pP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By social action, we mean anything your church is doing to help your community thrive, from food banks to debt support to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youth groups and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supporting refugees.</a:t>
            </a:r>
          </a:p>
          <a:p>
            <a:pPr algn="l" marL="0" indent="0" lvl="0">
              <a:lnSpc>
                <a:spcPts val="3450"/>
              </a:lnSpc>
              <a:spcBef>
                <a:spcPct val="0"/>
              </a:spcBef>
            </a:pP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Whatever your church is or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does, there is always a way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to connect who you are, and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what you do, to major issues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that politicians are making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decisions about. If you aren’t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sure, reach out to us </a:t>
            </a:r>
          </a:p>
          <a:p>
            <a:pPr algn="l" marL="0" indent="0" lvl="0">
              <a:lnSpc>
                <a:spcPts val="3450"/>
              </a:lnSpc>
              <a:spcBef>
                <a:spcPct val="0"/>
              </a:spcBef>
            </a:pPr>
            <a:r>
              <a:rPr lang="en-US" sz="2300" u="none">
                <a:solidFill>
                  <a:srgbClr val="FFFFFF"/>
                </a:solidFill>
                <a:latin typeface="Public Sans"/>
                <a:ea typeface="Public Sans"/>
                <a:cs typeface="Public Sans"/>
                <a:sym typeface="Public Sans"/>
              </a:rPr>
              <a:t>for ideas. </a:t>
            </a:r>
          </a:p>
          <a:p>
            <a:pPr algn="l" marL="0" indent="0" lvl="0">
              <a:lnSpc>
                <a:spcPts val="4199"/>
              </a:lnSpc>
              <a:spcBef>
                <a:spcPct val="0"/>
              </a:spcBef>
            </a:pPr>
          </a:p>
        </p:txBody>
      </p:sp>
      <p:grpSp>
        <p:nvGrpSpPr>
          <p:cNvPr name="Group 3" id="3"/>
          <p:cNvGrpSpPr/>
          <p:nvPr/>
        </p:nvGrpSpPr>
        <p:grpSpPr>
          <a:xfrm rot="0">
            <a:off x="-2569109" y="-514350"/>
            <a:ext cx="3086100" cy="13086755"/>
            <a:chOff x="0" y="0"/>
            <a:chExt cx="812800" cy="3446717"/>
          </a:xfrm>
        </p:grpSpPr>
        <p:sp>
          <p:nvSpPr>
            <p:cNvPr name="Freeform 4" id="4"/>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FBB61C"/>
            </a:solidFill>
          </p:spPr>
        </p:sp>
        <p:sp>
          <p:nvSpPr>
            <p:cNvPr name="TextBox 5" id="5"/>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Freeform 6" id="6"/>
          <p:cNvSpPr/>
          <p:nvPr/>
        </p:nvSpPr>
        <p:spPr>
          <a:xfrm flipH="false" flipV="false" rot="0">
            <a:off x="5688534" y="5614569"/>
            <a:ext cx="12033784" cy="4150340"/>
          </a:xfrm>
          <a:custGeom>
            <a:avLst/>
            <a:gdLst/>
            <a:ahLst/>
            <a:cxnLst/>
            <a:rect r="r" b="b" t="t" l="l"/>
            <a:pathLst>
              <a:path h="4150340" w="12033784">
                <a:moveTo>
                  <a:pt x="0" y="0"/>
                </a:moveTo>
                <a:lnTo>
                  <a:pt x="12033784" y="0"/>
                </a:lnTo>
                <a:lnTo>
                  <a:pt x="12033784" y="4150340"/>
                </a:lnTo>
                <a:lnTo>
                  <a:pt x="0" y="4150340"/>
                </a:lnTo>
                <a:lnTo>
                  <a:pt x="0" y="0"/>
                </a:lnTo>
                <a:close/>
              </a:path>
            </a:pathLst>
          </a:custGeom>
          <a:blipFill>
            <a:blip r:embed="rId4"/>
            <a:stretch>
              <a:fillRect l="-162" t="-110493" r="-162" b="0"/>
            </a:stretch>
          </a:blipFill>
        </p:spPr>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2099052"/>
            <a:ext cx="16230600" cy="7313295"/>
          </a:xfrm>
          <a:prstGeom prst="rect">
            <a:avLst/>
          </a:prstGeom>
        </p:spPr>
        <p:txBody>
          <a:bodyPr anchor="t" rtlCol="false" tIns="0" lIns="0" bIns="0" rIns="0">
            <a:spAutoFit/>
          </a:bodyPr>
          <a:lstStyle/>
          <a:p>
            <a:pPr algn="l">
              <a:lnSpc>
                <a:spcPts val="4199"/>
              </a:lnSpc>
            </a:pPr>
            <a:r>
              <a:rPr lang="en-US" sz="2799">
                <a:solidFill>
                  <a:srgbClr val="FFFFFF"/>
                </a:solidFill>
                <a:latin typeface="Public Sans"/>
                <a:ea typeface="Public Sans"/>
                <a:cs typeface="Public Sans"/>
                <a:sym typeface="Public Sans"/>
              </a:rPr>
              <a:t>“Blessed are the peacemakers” (Matthew 5:9) </a:t>
            </a:r>
          </a:p>
          <a:p>
            <a:pPr algn="l">
              <a:lnSpc>
                <a:spcPts val="4199"/>
              </a:lnSpc>
            </a:pPr>
          </a:p>
          <a:p>
            <a:pPr algn="l" marL="0" indent="0" lvl="0">
              <a:lnSpc>
                <a:spcPts val="4199"/>
              </a:lnSpc>
              <a:spcBef>
                <a:spcPct val="0"/>
              </a:spcBef>
            </a:pPr>
            <a:r>
              <a:rPr lang="en-US" sz="2799">
                <a:solidFill>
                  <a:srgbClr val="FFFFFF"/>
                </a:solidFill>
                <a:latin typeface="Public Sans"/>
                <a:ea typeface="Public Sans"/>
                <a:cs typeface="Public Sans"/>
                <a:sym typeface="Public Sans"/>
              </a:rPr>
              <a:t>Sometimes, difficulti</a:t>
            </a:r>
            <a:r>
              <a:rPr lang="en-US" sz="2799" u="none">
                <a:solidFill>
                  <a:srgbClr val="FFFFFF"/>
                </a:solidFill>
                <a:latin typeface="Public Sans"/>
                <a:ea typeface="Public Sans"/>
                <a:cs typeface="Public Sans"/>
                <a:sym typeface="Public Sans"/>
              </a:rPr>
              <a:t>es and disagreements may emerge in conversations about public issues.  </a:t>
            </a:r>
          </a:p>
          <a:p>
            <a:pPr algn="l" marL="0" indent="0" lvl="0">
              <a:lnSpc>
                <a:spcPts val="4199"/>
              </a:lnSpc>
              <a:spcBef>
                <a:spcPct val="0"/>
              </a:spcBef>
            </a:pPr>
          </a:p>
          <a:p>
            <a:pPr algn="l" marL="0" indent="0" lvl="0">
              <a:lnSpc>
                <a:spcPts val="4199"/>
              </a:lnSpc>
              <a:spcBef>
                <a:spcPct val="0"/>
              </a:spcBef>
            </a:pPr>
            <a:r>
              <a:rPr lang="en-US" sz="2799" u="none">
                <a:solidFill>
                  <a:srgbClr val="FFFFFF"/>
                </a:solidFill>
                <a:latin typeface="Public Sans"/>
                <a:ea typeface="Public Sans"/>
                <a:cs typeface="Public Sans"/>
                <a:sym typeface="Public Sans"/>
              </a:rPr>
              <a:t>The Church of Scotland offers the following advice for </a:t>
            </a:r>
            <a:r>
              <a:rPr lang="en-US" sz="2799" u="sng">
                <a:solidFill>
                  <a:srgbClr val="FFFFFF"/>
                </a:solidFill>
                <a:latin typeface="Public Sans"/>
                <a:ea typeface="Public Sans"/>
                <a:cs typeface="Public Sans"/>
                <a:sym typeface="Public Sans"/>
                <a:hlinkClick r:id="rId2" tooltip="https://www.churchofscotland.org.uk/get-involved/serve/office-bearers/good-practice-in-the-kirk/dealing-with-conflict"/>
              </a:rPr>
              <a:t>dealing with conflict</a:t>
            </a:r>
            <a:r>
              <a:rPr lang="en-US" sz="2799" u="none">
                <a:solidFill>
                  <a:srgbClr val="FFFFFF"/>
                </a:solidFill>
                <a:latin typeface="Public Sans"/>
                <a:ea typeface="Public Sans"/>
                <a:cs typeface="Public Sans"/>
                <a:sym typeface="Public Sans"/>
              </a:rPr>
              <a:t>: </a:t>
            </a:r>
          </a:p>
          <a:p>
            <a:pPr algn="l" marL="604519" indent="-302260" lvl="1">
              <a:lnSpc>
                <a:spcPts val="4199"/>
              </a:lnSpc>
              <a:spcBef>
                <a:spcPct val="0"/>
              </a:spcBef>
              <a:buFont typeface="Arial"/>
              <a:buChar char="•"/>
            </a:pPr>
            <a:r>
              <a:rPr lang="en-US" sz="2799" u="none">
                <a:solidFill>
                  <a:srgbClr val="FFFFFF"/>
                </a:solidFill>
                <a:latin typeface="Public Sans"/>
                <a:ea typeface="Public Sans"/>
                <a:cs typeface="Public Sans"/>
                <a:sym typeface="Public Sans"/>
              </a:rPr>
              <a:t>Be aware of differing perspectives </a:t>
            </a:r>
          </a:p>
          <a:p>
            <a:pPr algn="l" marL="604519" indent="-302260" lvl="1">
              <a:lnSpc>
                <a:spcPts val="4199"/>
              </a:lnSpc>
              <a:spcBef>
                <a:spcPct val="0"/>
              </a:spcBef>
              <a:buFont typeface="Arial"/>
              <a:buChar char="•"/>
            </a:pPr>
            <a:r>
              <a:rPr lang="en-US" sz="2799" u="none">
                <a:solidFill>
                  <a:srgbClr val="FFFFFF"/>
                </a:solidFill>
                <a:latin typeface="Public Sans"/>
                <a:ea typeface="Public Sans"/>
                <a:cs typeface="Public Sans"/>
                <a:sym typeface="Public Sans"/>
              </a:rPr>
              <a:t>Be aware of our own “baggage” </a:t>
            </a:r>
          </a:p>
          <a:p>
            <a:pPr algn="l" marL="604519" indent="-302260" lvl="1">
              <a:lnSpc>
                <a:spcPts val="4199"/>
              </a:lnSpc>
              <a:spcBef>
                <a:spcPct val="0"/>
              </a:spcBef>
              <a:buFont typeface="Arial"/>
              <a:buChar char="•"/>
            </a:pPr>
            <a:r>
              <a:rPr lang="en-US" sz="2799" u="none">
                <a:solidFill>
                  <a:srgbClr val="FFFFFF"/>
                </a:solidFill>
                <a:latin typeface="Public Sans"/>
                <a:ea typeface="Public Sans"/>
                <a:cs typeface="Public Sans"/>
                <a:sym typeface="Public Sans"/>
              </a:rPr>
              <a:t>Be aware of the need to listen more than to speak </a:t>
            </a:r>
          </a:p>
          <a:p>
            <a:pPr algn="l" marL="604519" indent="-302260" lvl="1">
              <a:lnSpc>
                <a:spcPts val="4199"/>
              </a:lnSpc>
              <a:spcBef>
                <a:spcPct val="0"/>
              </a:spcBef>
              <a:buFont typeface="Arial"/>
              <a:buChar char="•"/>
            </a:pPr>
            <a:r>
              <a:rPr lang="en-US" sz="2799" u="none">
                <a:solidFill>
                  <a:srgbClr val="FFFFFF"/>
                </a:solidFill>
                <a:latin typeface="Public Sans"/>
                <a:ea typeface="Public Sans"/>
                <a:cs typeface="Public Sans"/>
                <a:sym typeface="Public Sans"/>
              </a:rPr>
              <a:t>Be aware of the need to find common ground </a:t>
            </a:r>
          </a:p>
          <a:p>
            <a:pPr algn="l" marL="604519" indent="-302260" lvl="1">
              <a:lnSpc>
                <a:spcPts val="4199"/>
              </a:lnSpc>
              <a:spcBef>
                <a:spcPct val="0"/>
              </a:spcBef>
              <a:buFont typeface="Arial"/>
              <a:buChar char="•"/>
            </a:pPr>
            <a:r>
              <a:rPr lang="en-US" sz="2799" u="none">
                <a:solidFill>
                  <a:srgbClr val="FFFFFF"/>
                </a:solidFill>
                <a:latin typeface="Public Sans"/>
                <a:ea typeface="Public Sans"/>
                <a:cs typeface="Public Sans"/>
                <a:sym typeface="Public Sans"/>
              </a:rPr>
              <a:t>Be aware of the need for face-to-face dialogue </a:t>
            </a:r>
          </a:p>
          <a:p>
            <a:pPr algn="l" marL="604519" indent="-302260" lvl="1">
              <a:lnSpc>
                <a:spcPts val="4199"/>
              </a:lnSpc>
              <a:spcBef>
                <a:spcPct val="0"/>
              </a:spcBef>
              <a:buFont typeface="Arial"/>
              <a:buChar char="•"/>
            </a:pPr>
            <a:r>
              <a:rPr lang="en-US" sz="2799" u="none">
                <a:solidFill>
                  <a:srgbClr val="FFFFFF"/>
                </a:solidFill>
                <a:latin typeface="Public Sans"/>
                <a:ea typeface="Public Sans"/>
                <a:cs typeface="Public Sans"/>
                <a:sym typeface="Public Sans"/>
              </a:rPr>
              <a:t>Be aware of the need to forgive </a:t>
            </a:r>
          </a:p>
          <a:p>
            <a:pPr algn="l">
              <a:lnSpc>
                <a:spcPts val="4199"/>
              </a:lnSpc>
              <a:spcBef>
                <a:spcPct val="0"/>
              </a:spcBef>
            </a:pPr>
          </a:p>
          <a:p>
            <a:pPr algn="l" marL="0" indent="0" lvl="0">
              <a:lnSpc>
                <a:spcPts val="4199"/>
              </a:lnSpc>
              <a:spcBef>
                <a:spcPct val="0"/>
              </a:spcBef>
            </a:pPr>
            <a:r>
              <a:rPr lang="en-US" sz="2799" u="none">
                <a:solidFill>
                  <a:srgbClr val="FFFFFF"/>
                </a:solidFill>
                <a:latin typeface="Public Sans"/>
                <a:ea typeface="Public Sans"/>
                <a:cs typeface="Public Sans"/>
                <a:sym typeface="Public Sans"/>
              </a:rPr>
              <a:t>You can find more support and training on conflict management through </a:t>
            </a:r>
            <a:r>
              <a:rPr lang="en-US" sz="2799" u="sng">
                <a:solidFill>
                  <a:srgbClr val="FFFFFF"/>
                </a:solidFill>
                <a:latin typeface="Public Sans"/>
                <a:ea typeface="Public Sans"/>
                <a:cs typeface="Public Sans"/>
                <a:sym typeface="Public Sans"/>
                <a:hlinkClick r:id="rId3" tooltip="https://www.placeforhope.org.uk"/>
              </a:rPr>
              <a:t>Place for Hope</a:t>
            </a:r>
            <a:r>
              <a:rPr lang="en-US" sz="2799" u="none">
                <a:solidFill>
                  <a:srgbClr val="FFFFFF"/>
                </a:solidFill>
                <a:latin typeface="Public Sans"/>
                <a:ea typeface="Public Sans"/>
                <a:cs typeface="Public Sans"/>
                <a:sym typeface="Public Sans"/>
              </a:rPr>
              <a:t>, who offer training and facilitation for the Methodist Church and the URC.  </a:t>
            </a:r>
          </a:p>
        </p:txBody>
      </p:sp>
      <p:grpSp>
        <p:nvGrpSpPr>
          <p:cNvPr name="Group 3" id="3"/>
          <p:cNvGrpSpPr/>
          <p:nvPr/>
        </p:nvGrpSpPr>
        <p:grpSpPr>
          <a:xfrm rot="0">
            <a:off x="-2569109" y="-514350"/>
            <a:ext cx="3086100" cy="13086755"/>
            <a:chOff x="0" y="0"/>
            <a:chExt cx="812800" cy="3446717"/>
          </a:xfrm>
        </p:grpSpPr>
        <p:sp>
          <p:nvSpPr>
            <p:cNvPr name="Freeform 4" id="4"/>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FBB61C"/>
            </a:solidFill>
          </p:spPr>
        </p:sp>
        <p:sp>
          <p:nvSpPr>
            <p:cNvPr name="TextBox 5" id="5"/>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6" id="6"/>
          <p:cNvSpPr txBox="true"/>
          <p:nvPr/>
        </p:nvSpPr>
        <p:spPr>
          <a:xfrm rot="0">
            <a:off x="1019076" y="409575"/>
            <a:ext cx="16230600" cy="1028700"/>
          </a:xfrm>
          <a:prstGeom prst="rect">
            <a:avLst/>
          </a:prstGeom>
        </p:spPr>
        <p:txBody>
          <a:bodyPr anchor="t" rtlCol="false" tIns="0" lIns="0" bIns="0" rIns="0">
            <a:spAutoFit/>
          </a:bodyPr>
          <a:lstStyle/>
          <a:p>
            <a:pPr algn="ctr" marL="0" indent="0" lvl="0">
              <a:lnSpc>
                <a:spcPts val="8040"/>
              </a:lnSpc>
              <a:spcBef>
                <a:spcPct val="0"/>
              </a:spcBef>
            </a:pPr>
            <a:r>
              <a:rPr lang="en-US" b="true" sz="6700">
                <a:solidFill>
                  <a:srgbClr val="FFFFFF"/>
                </a:solidFill>
                <a:latin typeface="Public Sans Bold"/>
                <a:ea typeface="Public Sans Bold"/>
                <a:cs typeface="Public Sans Bold"/>
                <a:sym typeface="Public Sans Bold"/>
              </a:rPr>
              <a:t>How to have dialogue across difference</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028700" y="3444549"/>
            <a:ext cx="1437241" cy="1437236"/>
            <a:chOff x="0" y="0"/>
            <a:chExt cx="6350000" cy="6349975"/>
          </a:xfrm>
        </p:grpSpPr>
        <p:sp>
          <p:nvSpPr>
            <p:cNvPr name="Freeform 3" id="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5046" t="0" r="-25046" b="0"/>
              </a:stretch>
            </a:blipFill>
          </p:spPr>
        </p:sp>
      </p:grpSp>
      <p:grpSp>
        <p:nvGrpSpPr>
          <p:cNvPr name="Group 4" id="4"/>
          <p:cNvGrpSpPr/>
          <p:nvPr/>
        </p:nvGrpSpPr>
        <p:grpSpPr>
          <a:xfrm rot="0">
            <a:off x="-2569109" y="-514350"/>
            <a:ext cx="3086100" cy="13086755"/>
            <a:chOff x="0" y="0"/>
            <a:chExt cx="812800" cy="3446717"/>
          </a:xfrm>
        </p:grpSpPr>
        <p:sp>
          <p:nvSpPr>
            <p:cNvPr name="Freeform 5" id="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6" id="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grpSp>
        <p:nvGrpSpPr>
          <p:cNvPr name="Group 7" id="7"/>
          <p:cNvGrpSpPr/>
          <p:nvPr/>
        </p:nvGrpSpPr>
        <p:grpSpPr>
          <a:xfrm rot="0">
            <a:off x="1028700" y="5443760"/>
            <a:ext cx="1437241" cy="1437236"/>
            <a:chOff x="0" y="0"/>
            <a:chExt cx="6350000" cy="6349975"/>
          </a:xfrm>
        </p:grpSpPr>
        <p:sp>
          <p:nvSpPr>
            <p:cNvPr name="Freeform 8" id="8"/>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5046" t="0" r="-25046" b="0"/>
              </a:stretch>
            </a:blipFill>
          </p:spPr>
        </p:sp>
      </p:grpSp>
      <p:grpSp>
        <p:nvGrpSpPr>
          <p:cNvPr name="Group 9" id="9"/>
          <p:cNvGrpSpPr/>
          <p:nvPr/>
        </p:nvGrpSpPr>
        <p:grpSpPr>
          <a:xfrm rot="0">
            <a:off x="1028700" y="7176270"/>
            <a:ext cx="1437241" cy="1437236"/>
            <a:chOff x="0" y="0"/>
            <a:chExt cx="6350000" cy="6349975"/>
          </a:xfrm>
        </p:grpSpPr>
        <p:sp>
          <p:nvSpPr>
            <p:cNvPr name="Freeform 10" id="10"/>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4906" t="0" r="-24906" b="0"/>
              </a:stretch>
            </a:blipFill>
          </p:spPr>
        </p:sp>
      </p:grpSp>
      <p:grpSp>
        <p:nvGrpSpPr>
          <p:cNvPr name="Group 11" id="11"/>
          <p:cNvGrpSpPr/>
          <p:nvPr/>
        </p:nvGrpSpPr>
        <p:grpSpPr>
          <a:xfrm rot="0">
            <a:off x="8671652" y="3444549"/>
            <a:ext cx="1437241" cy="1437236"/>
            <a:chOff x="0" y="0"/>
            <a:chExt cx="6350000" cy="6349975"/>
          </a:xfrm>
        </p:grpSpPr>
        <p:sp>
          <p:nvSpPr>
            <p:cNvPr name="Freeform 12" id="12"/>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5"/>
              <a:stretch>
                <a:fillRect l="0" t="0" r="-50093" b="0"/>
              </a:stretch>
            </a:blipFill>
          </p:spPr>
        </p:sp>
      </p:grpSp>
      <p:grpSp>
        <p:nvGrpSpPr>
          <p:cNvPr name="Group 13" id="13"/>
          <p:cNvGrpSpPr/>
          <p:nvPr/>
        </p:nvGrpSpPr>
        <p:grpSpPr>
          <a:xfrm rot="0">
            <a:off x="8671652" y="5443760"/>
            <a:ext cx="1437241" cy="1437236"/>
            <a:chOff x="0" y="0"/>
            <a:chExt cx="6350000" cy="6349975"/>
          </a:xfrm>
        </p:grpSpPr>
        <p:sp>
          <p:nvSpPr>
            <p:cNvPr name="Freeform 14" id="14"/>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6"/>
              <a:stretch>
                <a:fillRect l="-25046" t="0" r="-25046" b="0"/>
              </a:stretch>
            </a:blipFill>
          </p:spPr>
        </p:sp>
      </p:grpSp>
      <p:grpSp>
        <p:nvGrpSpPr>
          <p:cNvPr name="Group 15" id="15"/>
          <p:cNvGrpSpPr/>
          <p:nvPr/>
        </p:nvGrpSpPr>
        <p:grpSpPr>
          <a:xfrm rot="0">
            <a:off x="8671652" y="7176270"/>
            <a:ext cx="1437241" cy="1437236"/>
            <a:chOff x="0" y="0"/>
            <a:chExt cx="6350000" cy="6349975"/>
          </a:xfrm>
        </p:grpSpPr>
        <p:sp>
          <p:nvSpPr>
            <p:cNvPr name="Freeform 16" id="16"/>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7"/>
              <a:stretch>
                <a:fillRect l="-68790" t="-67557" r="-84633" b="-1286"/>
              </a:stretch>
            </a:blipFill>
          </p:spPr>
        </p:sp>
      </p:grpSp>
      <p:sp>
        <p:nvSpPr>
          <p:cNvPr name="TextBox 17" id="17"/>
          <p:cNvSpPr txBox="true"/>
          <p:nvPr/>
        </p:nvSpPr>
        <p:spPr>
          <a:xfrm rot="0">
            <a:off x="1028700" y="400050"/>
            <a:ext cx="16230600" cy="2143125"/>
          </a:xfrm>
          <a:prstGeom prst="rect">
            <a:avLst/>
          </a:prstGeom>
        </p:spPr>
        <p:txBody>
          <a:bodyPr anchor="t" rtlCol="false" tIns="0" lIns="0" bIns="0" rIns="0">
            <a:spAutoFit/>
          </a:bodyPr>
          <a:lstStyle/>
          <a:p>
            <a:pPr algn="l">
              <a:lnSpc>
                <a:spcPts val="9600"/>
              </a:lnSpc>
            </a:pPr>
            <a:r>
              <a:rPr lang="en-US" sz="8000" b="true">
                <a:solidFill>
                  <a:srgbClr val="FFFFFF"/>
                </a:solidFill>
                <a:latin typeface="Public Sans Bold"/>
                <a:ea typeface="Public Sans Bold"/>
                <a:cs typeface="Public Sans Bold"/>
                <a:sym typeface="Public Sans Bold"/>
              </a:rPr>
              <a:t>JPIT’s 6 hopes</a:t>
            </a:r>
          </a:p>
          <a:p>
            <a:pPr algn="l">
              <a:lnSpc>
                <a:spcPts val="2400"/>
              </a:lnSpc>
            </a:pPr>
          </a:p>
          <a:p>
            <a:pPr algn="l" marL="0" indent="0" lvl="0">
              <a:lnSpc>
                <a:spcPts val="4799"/>
              </a:lnSpc>
              <a:spcBef>
                <a:spcPct val="0"/>
              </a:spcBef>
            </a:pPr>
            <a:r>
              <a:rPr lang="en-US" sz="3999">
                <a:solidFill>
                  <a:srgbClr val="FFFFFF"/>
                </a:solidFill>
                <a:latin typeface="Public Sans"/>
                <a:ea typeface="Public Sans"/>
                <a:cs typeface="Public Sans"/>
                <a:sym typeface="Public Sans"/>
              </a:rPr>
              <a:t>The Joint Public Issues Team has 6 hopes for society:</a:t>
            </a:r>
          </a:p>
        </p:txBody>
      </p:sp>
      <p:sp>
        <p:nvSpPr>
          <p:cNvPr name="TextBox 18" id="18"/>
          <p:cNvSpPr txBox="true"/>
          <p:nvPr/>
        </p:nvSpPr>
        <p:spPr>
          <a:xfrm rot="0">
            <a:off x="3082248" y="3435636"/>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Economy</a:t>
            </a:r>
          </a:p>
        </p:txBody>
      </p:sp>
      <p:sp>
        <p:nvSpPr>
          <p:cNvPr name="TextBox 19" id="19"/>
          <p:cNvSpPr txBox="true"/>
          <p:nvPr/>
        </p:nvSpPr>
        <p:spPr>
          <a:xfrm rot="0">
            <a:off x="3082248" y="4135025"/>
            <a:ext cx="4393625" cy="74676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A just economy that enables the flourishing of all life</a:t>
            </a:r>
          </a:p>
        </p:txBody>
      </p:sp>
      <p:sp>
        <p:nvSpPr>
          <p:cNvPr name="TextBox 20" id="20"/>
          <p:cNvSpPr txBox="true"/>
          <p:nvPr/>
        </p:nvSpPr>
        <p:spPr>
          <a:xfrm rot="0">
            <a:off x="3082248" y="5434846"/>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Peace</a:t>
            </a:r>
          </a:p>
        </p:txBody>
      </p:sp>
      <p:sp>
        <p:nvSpPr>
          <p:cNvPr name="TextBox 21" id="21"/>
          <p:cNvSpPr txBox="true"/>
          <p:nvPr/>
        </p:nvSpPr>
        <p:spPr>
          <a:xfrm rot="0">
            <a:off x="3082248" y="6134235"/>
            <a:ext cx="4393625" cy="1489710"/>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A world that actively </a:t>
            </a:r>
          </a:p>
          <a:p>
            <a:pPr algn="l">
              <a:lnSpc>
                <a:spcPts val="2940"/>
              </a:lnSpc>
            </a:pPr>
            <a:r>
              <a:rPr lang="en-US" sz="2100">
                <a:solidFill>
                  <a:srgbClr val="FFFFFF"/>
                </a:solidFill>
                <a:latin typeface="Public Sans"/>
                <a:ea typeface="Public Sans"/>
                <a:cs typeface="Public Sans"/>
                <a:sym typeface="Public Sans"/>
              </a:rPr>
              <a:t>works for peace</a:t>
            </a:r>
          </a:p>
          <a:p>
            <a:pPr algn="l">
              <a:lnSpc>
                <a:spcPts val="2940"/>
              </a:lnSpc>
            </a:pPr>
          </a:p>
          <a:p>
            <a:pPr algn="l" marL="0" indent="0" lvl="0">
              <a:lnSpc>
                <a:spcPts val="2940"/>
              </a:lnSpc>
              <a:spcBef>
                <a:spcPct val="0"/>
              </a:spcBef>
            </a:pPr>
          </a:p>
        </p:txBody>
      </p:sp>
      <p:sp>
        <p:nvSpPr>
          <p:cNvPr name="TextBox 22" id="22"/>
          <p:cNvSpPr txBox="true"/>
          <p:nvPr/>
        </p:nvSpPr>
        <p:spPr>
          <a:xfrm rot="0">
            <a:off x="3082248" y="7375025"/>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Refugees</a:t>
            </a:r>
          </a:p>
        </p:txBody>
      </p:sp>
      <p:sp>
        <p:nvSpPr>
          <p:cNvPr name="TextBox 23" id="23"/>
          <p:cNvSpPr txBox="true"/>
          <p:nvPr/>
        </p:nvSpPr>
        <p:spPr>
          <a:xfrm rot="0">
            <a:off x="3082248" y="8072890"/>
            <a:ext cx="4393625" cy="1489710"/>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A society that welcomes </a:t>
            </a:r>
          </a:p>
          <a:p>
            <a:pPr algn="l">
              <a:lnSpc>
                <a:spcPts val="2940"/>
              </a:lnSpc>
            </a:pPr>
            <a:r>
              <a:rPr lang="en-US" sz="2100">
                <a:solidFill>
                  <a:srgbClr val="FFFFFF"/>
                </a:solidFill>
                <a:latin typeface="Public Sans"/>
                <a:ea typeface="Public Sans"/>
                <a:cs typeface="Public Sans"/>
                <a:sym typeface="Public Sans"/>
              </a:rPr>
              <a:t>the stranger</a:t>
            </a:r>
          </a:p>
          <a:p>
            <a:pPr algn="l">
              <a:lnSpc>
                <a:spcPts val="2940"/>
              </a:lnSpc>
            </a:pPr>
          </a:p>
          <a:p>
            <a:pPr algn="l" marL="0" indent="0" lvl="0">
              <a:lnSpc>
                <a:spcPts val="2940"/>
              </a:lnSpc>
              <a:spcBef>
                <a:spcPct val="0"/>
              </a:spcBef>
            </a:pPr>
          </a:p>
        </p:txBody>
      </p:sp>
      <p:sp>
        <p:nvSpPr>
          <p:cNvPr name="TextBox 24" id="24"/>
          <p:cNvSpPr txBox="true"/>
          <p:nvPr/>
        </p:nvSpPr>
        <p:spPr>
          <a:xfrm rot="0">
            <a:off x="10725199" y="4135025"/>
            <a:ext cx="4393625" cy="1861185"/>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A society where the poorest and most marginalised are at the centre</a:t>
            </a:r>
          </a:p>
          <a:p>
            <a:pPr algn="l">
              <a:lnSpc>
                <a:spcPts val="2940"/>
              </a:lnSpc>
            </a:pPr>
          </a:p>
          <a:p>
            <a:pPr algn="l" marL="0" indent="0" lvl="0">
              <a:lnSpc>
                <a:spcPts val="2940"/>
              </a:lnSpc>
              <a:spcBef>
                <a:spcPct val="0"/>
              </a:spcBef>
            </a:pPr>
          </a:p>
        </p:txBody>
      </p:sp>
      <p:sp>
        <p:nvSpPr>
          <p:cNvPr name="TextBox 25" id="25"/>
          <p:cNvSpPr txBox="true"/>
          <p:nvPr/>
        </p:nvSpPr>
        <p:spPr>
          <a:xfrm rot="0">
            <a:off x="10725199" y="5434846"/>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Environment</a:t>
            </a:r>
          </a:p>
        </p:txBody>
      </p:sp>
      <p:sp>
        <p:nvSpPr>
          <p:cNvPr name="TextBox 26" id="26"/>
          <p:cNvSpPr txBox="true"/>
          <p:nvPr/>
        </p:nvSpPr>
        <p:spPr>
          <a:xfrm rot="0">
            <a:off x="10725199" y="6134235"/>
            <a:ext cx="4393625" cy="1489710"/>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A planet where our environment </a:t>
            </a:r>
          </a:p>
          <a:p>
            <a:pPr algn="l">
              <a:lnSpc>
                <a:spcPts val="2940"/>
              </a:lnSpc>
            </a:pPr>
            <a:r>
              <a:rPr lang="en-US" sz="2100">
                <a:solidFill>
                  <a:srgbClr val="FFFFFF"/>
                </a:solidFill>
                <a:latin typeface="Public Sans"/>
                <a:ea typeface="Public Sans"/>
                <a:cs typeface="Public Sans"/>
                <a:sym typeface="Public Sans"/>
              </a:rPr>
              <a:t>is renewed</a:t>
            </a:r>
          </a:p>
          <a:p>
            <a:pPr algn="l">
              <a:lnSpc>
                <a:spcPts val="2940"/>
              </a:lnSpc>
            </a:pPr>
          </a:p>
          <a:p>
            <a:pPr algn="l" marL="0" indent="0" lvl="0">
              <a:lnSpc>
                <a:spcPts val="2940"/>
              </a:lnSpc>
              <a:spcBef>
                <a:spcPct val="0"/>
              </a:spcBef>
            </a:pPr>
          </a:p>
        </p:txBody>
      </p:sp>
      <p:sp>
        <p:nvSpPr>
          <p:cNvPr name="TextBox 27" id="27"/>
          <p:cNvSpPr txBox="true"/>
          <p:nvPr/>
        </p:nvSpPr>
        <p:spPr>
          <a:xfrm rot="0">
            <a:off x="10725199" y="7375025"/>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Politics</a:t>
            </a:r>
          </a:p>
        </p:txBody>
      </p:sp>
      <p:sp>
        <p:nvSpPr>
          <p:cNvPr name="TextBox 28" id="28"/>
          <p:cNvSpPr txBox="true"/>
          <p:nvPr/>
        </p:nvSpPr>
        <p:spPr>
          <a:xfrm rot="0">
            <a:off x="10725199" y="8072890"/>
            <a:ext cx="4393625" cy="1489710"/>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A politics characterised by listening, kindness </a:t>
            </a:r>
          </a:p>
          <a:p>
            <a:pPr algn="l">
              <a:lnSpc>
                <a:spcPts val="2940"/>
              </a:lnSpc>
            </a:pPr>
            <a:r>
              <a:rPr lang="en-US" sz="2100">
                <a:solidFill>
                  <a:srgbClr val="FFFFFF"/>
                </a:solidFill>
                <a:latin typeface="Public Sans"/>
                <a:ea typeface="Public Sans"/>
                <a:cs typeface="Public Sans"/>
                <a:sym typeface="Public Sans"/>
              </a:rPr>
              <a:t>and truthfulness</a:t>
            </a:r>
          </a:p>
          <a:p>
            <a:pPr algn="l" marL="0" indent="0" lvl="0">
              <a:lnSpc>
                <a:spcPts val="2940"/>
              </a:lnSpc>
              <a:spcBef>
                <a:spcPct val="0"/>
              </a:spcBef>
            </a:pPr>
          </a:p>
        </p:txBody>
      </p:sp>
      <p:sp>
        <p:nvSpPr>
          <p:cNvPr name="TextBox 29" id="29"/>
          <p:cNvSpPr txBox="true"/>
          <p:nvPr/>
        </p:nvSpPr>
        <p:spPr>
          <a:xfrm rot="0">
            <a:off x="10725199" y="3437160"/>
            <a:ext cx="5758570"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Poverty &amp; Marginalisation</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028700" y="593508"/>
            <a:ext cx="16230600" cy="1085850"/>
          </a:xfrm>
          <a:prstGeom prst="rect">
            <a:avLst/>
          </a:prstGeom>
        </p:spPr>
        <p:txBody>
          <a:bodyPr anchor="t" rtlCol="false" tIns="0" lIns="0" bIns="0" rIns="0">
            <a:spAutoFit/>
          </a:bodyPr>
          <a:lstStyle/>
          <a:p>
            <a:pPr algn="ctr" marL="0" indent="0" lvl="0">
              <a:lnSpc>
                <a:spcPts val="8400"/>
              </a:lnSpc>
              <a:spcBef>
                <a:spcPct val="0"/>
              </a:spcBef>
            </a:pPr>
            <a:r>
              <a:rPr lang="en-US" b="true" sz="7000">
                <a:solidFill>
                  <a:srgbClr val="FFFFFF"/>
                </a:solidFill>
                <a:latin typeface="Public Sans Bold"/>
                <a:ea typeface="Public Sans Bold"/>
                <a:cs typeface="Public Sans Bold"/>
                <a:sym typeface="Public Sans Bold"/>
              </a:rPr>
              <a:t>Building a relationship with your MP</a:t>
            </a:r>
          </a:p>
        </p:txBody>
      </p:sp>
      <p:sp>
        <p:nvSpPr>
          <p:cNvPr name="TextBox 3" id="3"/>
          <p:cNvSpPr txBox="true"/>
          <p:nvPr/>
        </p:nvSpPr>
        <p:spPr>
          <a:xfrm rot="0">
            <a:off x="1578007" y="3922627"/>
            <a:ext cx="5597532"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Make it personal</a:t>
            </a:r>
          </a:p>
        </p:txBody>
      </p:sp>
      <p:sp>
        <p:nvSpPr>
          <p:cNvPr name="TextBox 4" id="4"/>
          <p:cNvSpPr txBox="true"/>
          <p:nvPr/>
        </p:nvSpPr>
        <p:spPr>
          <a:xfrm rot="0">
            <a:off x="1578007" y="4622016"/>
            <a:ext cx="4393625" cy="3347085"/>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An MP's office </a:t>
            </a:r>
            <a:r>
              <a:rPr lang="en-US" sz="2100" u="none">
                <a:solidFill>
                  <a:srgbClr val="FFFFFF"/>
                </a:solidFill>
                <a:latin typeface="Public Sans"/>
                <a:ea typeface="Public Sans"/>
                <a:cs typeface="Public Sans"/>
                <a:sym typeface="Public Sans"/>
              </a:rPr>
              <a:t>receives hundreds of identical emails a week - these are often just tallied and filed. A short, handwritten card or a personal email explaining why an issue matters to you or your local community is significantly more likely to reach the MP's desk and stay in their mind.</a:t>
            </a:r>
          </a:p>
        </p:txBody>
      </p:sp>
      <p:sp>
        <p:nvSpPr>
          <p:cNvPr name="TextBox 5" id="5"/>
          <p:cNvSpPr txBox="true"/>
          <p:nvPr/>
        </p:nvSpPr>
        <p:spPr>
          <a:xfrm rot="0">
            <a:off x="7175539" y="3922627"/>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Invite them to see</a:t>
            </a:r>
          </a:p>
        </p:txBody>
      </p:sp>
      <p:sp>
        <p:nvSpPr>
          <p:cNvPr name="TextBox 6" id="6"/>
          <p:cNvSpPr txBox="true"/>
          <p:nvPr/>
        </p:nvSpPr>
        <p:spPr>
          <a:xfrm rot="0">
            <a:off x="7175539" y="4622016"/>
            <a:ext cx="4393625" cy="29756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Don't just t</a:t>
            </a:r>
            <a:r>
              <a:rPr lang="en-US" sz="2100" u="none">
                <a:solidFill>
                  <a:srgbClr val="FFFFFF"/>
                </a:solidFill>
                <a:latin typeface="Public Sans"/>
                <a:ea typeface="Public Sans"/>
                <a:cs typeface="Public Sans"/>
                <a:sym typeface="Public Sans"/>
              </a:rPr>
              <a:t>ell your MP about a problem; show them the community's heart. Invite them to a church coffee morning, a social justice project, or a community lunch. Seeing your church's work in action builds a bridge that a letter alone never could.</a:t>
            </a:r>
          </a:p>
        </p:txBody>
      </p:sp>
      <p:sp>
        <p:nvSpPr>
          <p:cNvPr name="TextBox 7" id="7"/>
          <p:cNvSpPr txBox="true"/>
          <p:nvPr/>
        </p:nvSpPr>
        <p:spPr>
          <a:xfrm rot="0">
            <a:off x="12773071" y="3922627"/>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Be a critical friend</a:t>
            </a:r>
          </a:p>
        </p:txBody>
      </p:sp>
      <p:sp>
        <p:nvSpPr>
          <p:cNvPr name="TextBox 8" id="8"/>
          <p:cNvSpPr txBox="true"/>
          <p:nvPr/>
        </p:nvSpPr>
        <p:spPr>
          <a:xfrm rot="0">
            <a:off x="12773071" y="4622016"/>
            <a:ext cx="4393625" cy="371856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You don't have to ag</a:t>
            </a:r>
            <a:r>
              <a:rPr lang="en-US" sz="2100" u="none">
                <a:solidFill>
                  <a:srgbClr val="FFFFFF"/>
                </a:solidFill>
                <a:latin typeface="Public Sans"/>
                <a:ea typeface="Public Sans"/>
                <a:cs typeface="Public Sans"/>
                <a:sym typeface="Public Sans"/>
              </a:rPr>
              <a:t>ree with your MP on everything to have a relationship. Start by thanking them for a specific piece of work or letting them know you are praying for them. When you do have a difficult ask or a concern, they will be much more likely to listen to someone who has already shown them respect and kindness.</a:t>
            </a:r>
          </a:p>
        </p:txBody>
      </p:sp>
      <p:grpSp>
        <p:nvGrpSpPr>
          <p:cNvPr name="Group 9" id="9"/>
          <p:cNvGrpSpPr/>
          <p:nvPr/>
        </p:nvGrpSpPr>
        <p:grpSpPr>
          <a:xfrm rot="0">
            <a:off x="-2569109" y="-514350"/>
            <a:ext cx="3086100" cy="13086755"/>
            <a:chOff x="0" y="0"/>
            <a:chExt cx="812800" cy="3446717"/>
          </a:xfrm>
        </p:grpSpPr>
        <p:sp>
          <p:nvSpPr>
            <p:cNvPr name="Freeform 10" id="10"/>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11" id="11"/>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12" id="12"/>
          <p:cNvSpPr txBox="true"/>
          <p:nvPr/>
        </p:nvSpPr>
        <p:spPr>
          <a:xfrm rot="0">
            <a:off x="1578007" y="1837334"/>
            <a:ext cx="16230600" cy="1085850"/>
          </a:xfrm>
          <a:prstGeom prst="rect">
            <a:avLst/>
          </a:prstGeom>
        </p:spPr>
        <p:txBody>
          <a:bodyPr anchor="t" rtlCol="false" tIns="0" lIns="0" bIns="0" rIns="0">
            <a:spAutoFit/>
          </a:bodyPr>
          <a:lstStyle/>
          <a:p>
            <a:pPr algn="l" marL="0" indent="0" lvl="0">
              <a:lnSpc>
                <a:spcPts val="8400"/>
              </a:lnSpc>
              <a:spcBef>
                <a:spcPct val="0"/>
              </a:spcBef>
            </a:pPr>
            <a:r>
              <a:rPr lang="en-US" sz="7000">
                <a:solidFill>
                  <a:srgbClr val="FFFFFF"/>
                </a:solidFill>
                <a:latin typeface="Public Sans"/>
                <a:ea typeface="Public Sans"/>
                <a:cs typeface="Public Sans"/>
                <a:sym typeface="Public Sans"/>
              </a:rPr>
              <a:t>Top tips</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pic>
        <p:nvPicPr>
          <p:cNvPr name="Picture 2" id="2"/>
          <p:cNvPicPr>
            <a:picLocks noChangeAspect="true"/>
          </p:cNvPicPr>
          <p:nvPr/>
        </p:nvPicPr>
        <p:blipFill>
          <a:blip r:embed="rId2"/>
          <a:stretch>
            <a:fillRect/>
          </a:stretch>
        </p:blipFill>
        <p:spPr>
          <a:xfrm rot="-5558880">
            <a:off x="10122334" y="1760472"/>
            <a:ext cx="7785781" cy="7785781"/>
          </a:xfrm>
          <a:prstGeom prst="rect">
            <a:avLst/>
          </a:prstGeom>
        </p:spPr>
      </p:pic>
      <p:grpSp>
        <p:nvGrpSpPr>
          <p:cNvPr name="Group 3" id="3"/>
          <p:cNvGrpSpPr/>
          <p:nvPr/>
        </p:nvGrpSpPr>
        <p:grpSpPr>
          <a:xfrm rot="0">
            <a:off x="-2569109" y="-514350"/>
            <a:ext cx="3086100" cy="13086755"/>
            <a:chOff x="0" y="0"/>
            <a:chExt cx="812800" cy="3446717"/>
          </a:xfrm>
        </p:grpSpPr>
        <p:sp>
          <p:nvSpPr>
            <p:cNvPr name="Freeform 4" id="4"/>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5" id="5"/>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6" id="6"/>
          <p:cNvSpPr txBox="true"/>
          <p:nvPr/>
        </p:nvSpPr>
        <p:spPr>
          <a:xfrm rot="0">
            <a:off x="1534535" y="2185174"/>
            <a:ext cx="7266330" cy="1238250"/>
          </a:xfrm>
          <a:prstGeom prst="rect">
            <a:avLst/>
          </a:prstGeom>
        </p:spPr>
        <p:txBody>
          <a:bodyPr anchor="t" rtlCol="false" tIns="0" lIns="0" bIns="0" rIns="0">
            <a:spAutoFit/>
          </a:bodyPr>
          <a:lstStyle/>
          <a:p>
            <a:pPr algn="l"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Did you know...</a:t>
            </a:r>
          </a:p>
        </p:txBody>
      </p:sp>
      <p:sp>
        <p:nvSpPr>
          <p:cNvPr name="TextBox 7" id="7"/>
          <p:cNvSpPr txBox="true"/>
          <p:nvPr/>
        </p:nvSpPr>
        <p:spPr>
          <a:xfrm rot="0">
            <a:off x="1534535" y="4213043"/>
            <a:ext cx="7417209" cy="4693920"/>
          </a:xfrm>
          <a:prstGeom prst="rect">
            <a:avLst/>
          </a:prstGeom>
        </p:spPr>
        <p:txBody>
          <a:bodyPr anchor="t" rtlCol="false" tIns="0" lIns="0" bIns="0" rIns="0">
            <a:spAutoFit/>
          </a:bodyPr>
          <a:lstStyle/>
          <a:p>
            <a:pPr algn="l">
              <a:lnSpc>
                <a:spcPts val="4199"/>
              </a:lnSpc>
            </a:pPr>
            <a:r>
              <a:rPr lang="en-US" sz="2799">
                <a:solidFill>
                  <a:srgbClr val="FFFFFF"/>
                </a:solidFill>
                <a:latin typeface="Public Sans"/>
                <a:ea typeface="Public Sans"/>
                <a:cs typeface="Public Sans"/>
                <a:sym typeface="Public Sans"/>
              </a:rPr>
              <a:t>Research shows that on</a:t>
            </a:r>
            <a:r>
              <a:rPr lang="en-US" sz="2799">
                <a:solidFill>
                  <a:srgbClr val="FFFFFF"/>
                </a:solidFill>
                <a:latin typeface="Public Sans"/>
                <a:ea typeface="Public Sans"/>
                <a:cs typeface="Public Sans"/>
                <a:sym typeface="Public Sans"/>
              </a:rPr>
              <a:t>ly </a:t>
            </a:r>
            <a:r>
              <a:rPr lang="en-US" sz="2799" b="true">
                <a:solidFill>
                  <a:srgbClr val="B0FCE1"/>
                </a:solidFill>
                <a:latin typeface="Public Sans Bold"/>
                <a:ea typeface="Public Sans Bold"/>
                <a:cs typeface="Public Sans Bold"/>
                <a:sym typeface="Public Sans Bold"/>
              </a:rPr>
              <a:t>10-15%</a:t>
            </a:r>
            <a:r>
              <a:rPr lang="en-US" sz="2799">
                <a:solidFill>
                  <a:srgbClr val="FFFFFF"/>
                </a:solidFill>
                <a:latin typeface="Public Sans"/>
                <a:ea typeface="Public Sans"/>
                <a:cs typeface="Public Sans"/>
                <a:sym typeface="Public Sans"/>
              </a:rPr>
              <a:t> of constituents ever contact their MP. When a church reaches out, it isn't just one voice - it is a rare, trusted, community voice that stands out.</a:t>
            </a:r>
          </a:p>
          <a:p>
            <a:pPr algn="l">
              <a:lnSpc>
                <a:spcPts val="4199"/>
              </a:lnSpc>
            </a:pPr>
          </a:p>
          <a:p>
            <a:pPr algn="l">
              <a:lnSpc>
                <a:spcPts val="4199"/>
              </a:lnSpc>
            </a:pPr>
            <a:r>
              <a:rPr lang="en-US" sz="2799">
                <a:solidFill>
                  <a:srgbClr val="B0FCE1"/>
                </a:solidFill>
                <a:latin typeface="Public Sans"/>
                <a:ea typeface="Public Sans"/>
                <a:cs typeface="Public Sans"/>
                <a:sym typeface="Public Sans"/>
              </a:rPr>
              <a:t>- </a:t>
            </a:r>
            <a:r>
              <a:rPr lang="en-US" sz="2799">
                <a:solidFill>
                  <a:srgbClr val="B0FCE1"/>
                </a:solidFill>
                <a:latin typeface="Public Sans"/>
                <a:ea typeface="Public Sans"/>
                <a:cs typeface="Public Sans"/>
                <a:sym typeface="Public Sans"/>
              </a:rPr>
              <a:t>Professor Philip Norton, cited in IPSA's 'What's Democracy Worth?' research series</a:t>
            </a:r>
          </a:p>
          <a:p>
            <a:pPr algn="l" marL="0" indent="0" lvl="1">
              <a:lnSpc>
                <a:spcPts val="4199"/>
              </a:lnSpc>
              <a:spcBef>
                <a:spcPct val="0"/>
              </a:spcBef>
            </a:pPr>
          </a:p>
        </p:txBody>
      </p:sp>
      <p:sp>
        <p:nvSpPr>
          <p:cNvPr name="Freeform 8" id="8"/>
          <p:cNvSpPr/>
          <p:nvPr/>
        </p:nvSpPr>
        <p:spPr>
          <a:xfrm>
            <a:off x="6508096" y="3645696"/>
            <a:ext cx="4439694" cy="653072"/>
          </a:xfrm>
          <a:custGeom>
            <a:avLst/>
            <a:gdLst/>
            <a:ahLst/>
            <a:cxnLst/>
            <a:rect r="r" b="b" t="t" l="l"/>
            <a:pathLst>
              <a:path h="653072" w="4439694">
                <a:moveTo>
                  <a:pt x="0" y="653072"/>
                </a:moveTo>
                <a:quadBezTo>
                  <a:pt x="2034934" y="-653072"/>
                  <a:pt x="4439694" y="653072"/>
                </a:quadBezTo>
              </a:path>
            </a:pathLst>
          </a:custGeom>
          <a:ln cap="flat" w="38100">
            <a:solidFill>
              <a:srgbClr val="B0FCE1"/>
            </a:solidFill>
            <a:prstDash val="solid"/>
            <a:headEnd type="none" len="sm" w="sm"/>
            <a:tailEnd type="arrow" len="sm" w="med"/>
          </a:ln>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884834" y="1870270"/>
            <a:ext cx="14393131" cy="6546460"/>
            <a:chOff x="0" y="0"/>
            <a:chExt cx="13313076" cy="6055216"/>
          </a:xfrm>
        </p:grpSpPr>
        <p:sp>
          <p:nvSpPr>
            <p:cNvPr name="Freeform 3" id="3"/>
            <p:cNvSpPr/>
            <p:nvPr/>
          </p:nvSpPr>
          <p:spPr>
            <a:xfrm flipH="false" flipV="false" rot="0">
              <a:off x="0" y="0"/>
              <a:ext cx="13313076" cy="6055216"/>
            </a:xfrm>
            <a:custGeom>
              <a:avLst/>
              <a:gdLst/>
              <a:ahLst/>
              <a:cxnLst/>
              <a:rect r="r" b="b" t="t" l="l"/>
              <a:pathLst>
                <a:path h="6055216" w="13313076">
                  <a:moveTo>
                    <a:pt x="13188615" y="6055216"/>
                  </a:moveTo>
                  <a:lnTo>
                    <a:pt x="124460" y="6055216"/>
                  </a:lnTo>
                  <a:cubicBezTo>
                    <a:pt x="55880" y="6055216"/>
                    <a:pt x="0" y="5999336"/>
                    <a:pt x="0" y="5930755"/>
                  </a:cubicBezTo>
                  <a:lnTo>
                    <a:pt x="0" y="124460"/>
                  </a:lnTo>
                  <a:cubicBezTo>
                    <a:pt x="0" y="55880"/>
                    <a:pt x="55880" y="0"/>
                    <a:pt x="124460" y="0"/>
                  </a:cubicBezTo>
                  <a:lnTo>
                    <a:pt x="13188615" y="0"/>
                  </a:lnTo>
                  <a:cubicBezTo>
                    <a:pt x="13257195" y="0"/>
                    <a:pt x="13313076" y="55880"/>
                    <a:pt x="13313076" y="124460"/>
                  </a:cubicBezTo>
                  <a:lnTo>
                    <a:pt x="13313076" y="5930756"/>
                  </a:lnTo>
                  <a:cubicBezTo>
                    <a:pt x="13313076" y="5999336"/>
                    <a:pt x="13257195" y="6055216"/>
                    <a:pt x="13188615" y="6055216"/>
                  </a:cubicBezTo>
                  <a:close/>
                </a:path>
              </a:pathLst>
            </a:custGeom>
            <a:solidFill>
              <a:srgbClr val="FFFFFF"/>
            </a:solidFill>
          </p:spPr>
        </p:sp>
      </p:grpSp>
      <p:sp>
        <p:nvSpPr>
          <p:cNvPr name="Freeform 4" id="4"/>
          <p:cNvSpPr/>
          <p:nvPr/>
        </p:nvSpPr>
        <p:spPr>
          <a:xfrm flipH="false" flipV="false" rot="0">
            <a:off x="2318176" y="2592905"/>
            <a:ext cx="831315" cy="574309"/>
          </a:xfrm>
          <a:custGeom>
            <a:avLst/>
            <a:gdLst/>
            <a:ahLst/>
            <a:cxnLst/>
            <a:rect r="r" b="b" t="t" l="l"/>
            <a:pathLst>
              <a:path h="574309" w="831315">
                <a:moveTo>
                  <a:pt x="0" y="0"/>
                </a:moveTo>
                <a:lnTo>
                  <a:pt x="831315" y="0"/>
                </a:lnTo>
                <a:lnTo>
                  <a:pt x="831315" y="574309"/>
                </a:lnTo>
                <a:lnTo>
                  <a:pt x="0" y="57430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5" id="5"/>
          <p:cNvGrpSpPr/>
          <p:nvPr/>
        </p:nvGrpSpPr>
        <p:grpSpPr>
          <a:xfrm rot="0">
            <a:off x="-2569109" y="-514350"/>
            <a:ext cx="3086100" cy="13086755"/>
            <a:chOff x="0" y="0"/>
            <a:chExt cx="812800" cy="3446717"/>
          </a:xfrm>
        </p:grpSpPr>
        <p:sp>
          <p:nvSpPr>
            <p:cNvPr name="Freeform 6" id="6"/>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7" id="7"/>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8" id="8"/>
          <p:cNvSpPr txBox="true"/>
          <p:nvPr/>
        </p:nvSpPr>
        <p:spPr>
          <a:xfrm rot="0">
            <a:off x="3462524" y="3573780"/>
            <a:ext cx="11362952" cy="3187065"/>
          </a:xfrm>
          <a:prstGeom prst="rect">
            <a:avLst/>
          </a:prstGeom>
        </p:spPr>
        <p:txBody>
          <a:bodyPr anchor="t" rtlCol="false" tIns="0" lIns="0" bIns="0" rIns="0">
            <a:spAutoFit/>
          </a:bodyPr>
          <a:lstStyle/>
          <a:p>
            <a:pPr algn="l" marL="0" indent="0" lvl="0">
              <a:lnSpc>
                <a:spcPts val="6269"/>
              </a:lnSpc>
              <a:spcBef>
                <a:spcPct val="0"/>
              </a:spcBef>
            </a:pPr>
            <a:r>
              <a:rPr lang="en-US" b="true" sz="5699" spc="-113">
                <a:solidFill>
                  <a:srgbClr val="000000"/>
                </a:solidFill>
                <a:latin typeface="Public Sans Bold"/>
                <a:ea typeface="Public Sans Bold"/>
                <a:cs typeface="Public Sans Bold"/>
                <a:sym typeface="Public Sans Bold"/>
              </a:rPr>
              <a:t>Faith groups are known &amp; trusted by their communities. No other networks can match the presence of faith communities.</a:t>
            </a:r>
          </a:p>
        </p:txBody>
      </p:sp>
      <p:sp>
        <p:nvSpPr>
          <p:cNvPr name="TextBox 9" id="9"/>
          <p:cNvSpPr txBox="true"/>
          <p:nvPr/>
        </p:nvSpPr>
        <p:spPr>
          <a:xfrm rot="0">
            <a:off x="12377132" y="7292679"/>
            <a:ext cx="6240833" cy="1253490"/>
          </a:xfrm>
          <a:prstGeom prst="rect">
            <a:avLst/>
          </a:prstGeom>
        </p:spPr>
        <p:txBody>
          <a:bodyPr anchor="t" rtlCol="false" tIns="0" lIns="0" bIns="0" rIns="0">
            <a:spAutoFit/>
          </a:bodyPr>
          <a:lstStyle/>
          <a:p>
            <a:pPr algn="l" marL="0" indent="0" lvl="0">
              <a:lnSpc>
                <a:spcPts val="3359"/>
              </a:lnSpc>
              <a:spcBef>
                <a:spcPct val="0"/>
              </a:spcBef>
            </a:pPr>
            <a:r>
              <a:rPr lang="en-US" sz="2399">
                <a:solidFill>
                  <a:srgbClr val="69418B"/>
                </a:solidFill>
                <a:latin typeface="Public Sans"/>
                <a:ea typeface="Public Sans"/>
                <a:cs typeface="Public Sans"/>
                <a:sym typeface="Public Sans"/>
              </a:rPr>
              <a:t>- Sir</a:t>
            </a:r>
            <a:r>
              <a:rPr lang="en-US" sz="2399" u="none">
                <a:solidFill>
                  <a:srgbClr val="69418B"/>
                </a:solidFill>
                <a:latin typeface="Public Sans"/>
                <a:ea typeface="Public Sans"/>
                <a:cs typeface="Public Sans"/>
                <a:sym typeface="Public Sans"/>
              </a:rPr>
              <a:t> Stephen Timms MP, </a:t>
            </a:r>
          </a:p>
          <a:p>
            <a:pPr algn="l" marL="0" indent="0" lvl="0">
              <a:lnSpc>
                <a:spcPts val="3359"/>
              </a:lnSpc>
              <a:spcBef>
                <a:spcPct val="0"/>
              </a:spcBef>
            </a:pPr>
            <a:r>
              <a:rPr lang="en-US" sz="2399" u="none">
                <a:solidFill>
                  <a:srgbClr val="69418B"/>
                </a:solidFill>
                <a:latin typeface="Public Sans"/>
                <a:ea typeface="Public Sans"/>
                <a:cs typeface="Public Sans"/>
                <a:sym typeface="Public Sans"/>
              </a:rPr>
              <a:t>September 2024</a:t>
            </a:r>
          </a:p>
          <a:p>
            <a:pPr algn="l" marL="0" indent="0" lvl="0">
              <a:lnSpc>
                <a:spcPts val="3359"/>
              </a:lnSpc>
              <a:spcBef>
                <a:spcPct val="0"/>
              </a:spcBef>
            </a:pP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569109" y="-514350"/>
            <a:ext cx="3086100" cy="13086755"/>
            <a:chOff x="0" y="0"/>
            <a:chExt cx="812800" cy="3446717"/>
          </a:xfrm>
        </p:grpSpPr>
        <p:sp>
          <p:nvSpPr>
            <p:cNvPr name="Freeform 3" id="3"/>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41AB85"/>
            </a:solidFill>
          </p:spPr>
        </p:sp>
        <p:sp>
          <p:nvSpPr>
            <p:cNvPr name="TextBox 4" id="4"/>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Freeform 5" id="5"/>
          <p:cNvSpPr/>
          <p:nvPr/>
        </p:nvSpPr>
        <p:spPr>
          <a:xfrm flipH="false" flipV="false" rot="0">
            <a:off x="2027681" y="4679427"/>
            <a:ext cx="1597083" cy="1197812"/>
          </a:xfrm>
          <a:custGeom>
            <a:avLst/>
            <a:gdLst/>
            <a:ahLst/>
            <a:cxnLst/>
            <a:rect r="r" b="b" t="t" l="l"/>
            <a:pathLst>
              <a:path h="1197812" w="1597083">
                <a:moveTo>
                  <a:pt x="0" y="0"/>
                </a:moveTo>
                <a:lnTo>
                  <a:pt x="1597084" y="0"/>
                </a:lnTo>
                <a:lnTo>
                  <a:pt x="1597084" y="1197813"/>
                </a:lnTo>
                <a:lnTo>
                  <a:pt x="0" y="11978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8065322" y="4832953"/>
            <a:ext cx="1791872" cy="1196075"/>
          </a:xfrm>
          <a:custGeom>
            <a:avLst/>
            <a:gdLst/>
            <a:ahLst/>
            <a:cxnLst/>
            <a:rect r="r" b="b" t="t" l="l"/>
            <a:pathLst>
              <a:path h="1196075" w="1791872">
                <a:moveTo>
                  <a:pt x="0" y="0"/>
                </a:moveTo>
                <a:lnTo>
                  <a:pt x="1791873" y="0"/>
                </a:lnTo>
                <a:lnTo>
                  <a:pt x="1791873" y="1196075"/>
                </a:lnTo>
                <a:lnTo>
                  <a:pt x="0" y="119607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7" id="7"/>
          <p:cNvSpPr/>
          <p:nvPr/>
        </p:nvSpPr>
        <p:spPr>
          <a:xfrm flipH="false" flipV="false" rot="0">
            <a:off x="15278001" y="4832953"/>
            <a:ext cx="1249768" cy="1252900"/>
          </a:xfrm>
          <a:custGeom>
            <a:avLst/>
            <a:gdLst/>
            <a:ahLst/>
            <a:cxnLst/>
            <a:rect r="r" b="b" t="t" l="l"/>
            <a:pathLst>
              <a:path h="1252900" w="1249768">
                <a:moveTo>
                  <a:pt x="0" y="0"/>
                </a:moveTo>
                <a:lnTo>
                  <a:pt x="1249768" y="0"/>
                </a:lnTo>
                <a:lnTo>
                  <a:pt x="1249768" y="1252900"/>
                </a:lnTo>
                <a:lnTo>
                  <a:pt x="0" y="12529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908056" y="7087334"/>
            <a:ext cx="1614437" cy="1450975"/>
          </a:xfrm>
          <a:custGeom>
            <a:avLst/>
            <a:gdLst/>
            <a:ahLst/>
            <a:cxnLst/>
            <a:rect r="r" b="b" t="t" l="l"/>
            <a:pathLst>
              <a:path h="1450975" w="1614437">
                <a:moveTo>
                  <a:pt x="0" y="0"/>
                </a:moveTo>
                <a:lnTo>
                  <a:pt x="1614437" y="0"/>
                </a:lnTo>
                <a:lnTo>
                  <a:pt x="1614437" y="1450975"/>
                </a:lnTo>
                <a:lnTo>
                  <a:pt x="0" y="145097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8146684" y="7087334"/>
            <a:ext cx="1629150" cy="1582312"/>
          </a:xfrm>
          <a:custGeom>
            <a:avLst/>
            <a:gdLst/>
            <a:ahLst/>
            <a:cxnLst/>
            <a:rect r="r" b="b" t="t" l="l"/>
            <a:pathLst>
              <a:path h="1582312" w="1629150">
                <a:moveTo>
                  <a:pt x="0" y="0"/>
                </a:moveTo>
                <a:lnTo>
                  <a:pt x="1629150" y="0"/>
                </a:lnTo>
                <a:lnTo>
                  <a:pt x="1629150" y="1582313"/>
                </a:lnTo>
                <a:lnTo>
                  <a:pt x="0" y="15823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15316101" y="7087334"/>
            <a:ext cx="1495673" cy="1469499"/>
          </a:xfrm>
          <a:custGeom>
            <a:avLst/>
            <a:gdLst/>
            <a:ahLst/>
            <a:cxnLst/>
            <a:rect r="r" b="b" t="t" l="l"/>
            <a:pathLst>
              <a:path h="1469499" w="1495673">
                <a:moveTo>
                  <a:pt x="0" y="0"/>
                </a:moveTo>
                <a:lnTo>
                  <a:pt x="1495673" y="0"/>
                </a:lnTo>
                <a:lnTo>
                  <a:pt x="1495673" y="1469500"/>
                </a:lnTo>
                <a:lnTo>
                  <a:pt x="0" y="146950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1" id="11"/>
          <p:cNvSpPr txBox="true"/>
          <p:nvPr/>
        </p:nvSpPr>
        <p:spPr>
          <a:xfrm rot="0">
            <a:off x="1028700" y="655951"/>
            <a:ext cx="16560759" cy="2628900"/>
          </a:xfrm>
          <a:prstGeom prst="rect">
            <a:avLst/>
          </a:prstGeom>
        </p:spPr>
        <p:txBody>
          <a:bodyPr anchor="t" rtlCol="false" tIns="0" lIns="0" bIns="0" rIns="0">
            <a:spAutoFit/>
          </a:bodyPr>
          <a:lstStyle/>
          <a:p>
            <a:pPr algn="l" marL="0" indent="0" lvl="0">
              <a:lnSpc>
                <a:spcPts val="6960"/>
              </a:lnSpc>
            </a:pPr>
            <a:r>
              <a:rPr lang="en-US" b="true" sz="5800">
                <a:solidFill>
                  <a:srgbClr val="FFFFFF"/>
                </a:solidFill>
                <a:latin typeface="Public Sans Bold"/>
                <a:ea typeface="Public Sans Bold"/>
                <a:cs typeface="Public Sans Bold"/>
                <a:sym typeface="Public Sans Bold"/>
              </a:rPr>
              <a:t>Welcome to C</a:t>
            </a:r>
            <a:r>
              <a:rPr lang="en-US" b="true" sz="5800">
                <a:solidFill>
                  <a:srgbClr val="FFFFFF"/>
                </a:solidFill>
                <a:latin typeface="Public Sans Bold"/>
                <a:ea typeface="Public Sans Bold"/>
                <a:cs typeface="Public Sans Bold"/>
                <a:sym typeface="Public Sans Bold"/>
              </a:rPr>
              <a:t>AN. This resource takes you through ways your church can continue on your CAN journey.  Contents:</a:t>
            </a:r>
          </a:p>
        </p:txBody>
      </p:sp>
      <p:sp>
        <p:nvSpPr>
          <p:cNvPr name="TextBox 12" id="12"/>
          <p:cNvSpPr txBox="true"/>
          <p:nvPr/>
        </p:nvSpPr>
        <p:spPr>
          <a:xfrm rot="0">
            <a:off x="1028700" y="6169759"/>
            <a:ext cx="3373149" cy="574675"/>
          </a:xfrm>
          <a:prstGeom prst="rect">
            <a:avLst/>
          </a:prstGeom>
        </p:spPr>
        <p:txBody>
          <a:bodyPr anchor="t" rtlCol="false" tIns="0" lIns="0" bIns="0" rIns="0">
            <a:spAutoFit/>
          </a:bodyPr>
          <a:lstStyle/>
          <a:p>
            <a:pPr algn="ctr" marL="0" indent="0" lvl="0">
              <a:lnSpc>
                <a:spcPts val="4550"/>
              </a:lnSpc>
            </a:pPr>
            <a:r>
              <a:rPr lang="en-US" sz="3500">
                <a:solidFill>
                  <a:srgbClr val="FFFFFF"/>
                </a:solidFill>
                <a:latin typeface="Public Sans"/>
                <a:ea typeface="Public Sans"/>
                <a:cs typeface="Public Sans"/>
                <a:sym typeface="Public Sans"/>
              </a:rPr>
              <a:t>CAN film</a:t>
            </a:r>
          </a:p>
        </p:txBody>
      </p:sp>
      <p:sp>
        <p:nvSpPr>
          <p:cNvPr name="TextBox 13" id="13"/>
          <p:cNvSpPr txBox="true"/>
          <p:nvPr/>
        </p:nvSpPr>
        <p:spPr>
          <a:xfrm rot="0">
            <a:off x="7274684" y="6169759"/>
            <a:ext cx="3373149" cy="574675"/>
          </a:xfrm>
          <a:prstGeom prst="rect">
            <a:avLst/>
          </a:prstGeom>
        </p:spPr>
        <p:txBody>
          <a:bodyPr anchor="t" rtlCol="false" tIns="0" lIns="0" bIns="0" rIns="0">
            <a:spAutoFit/>
          </a:bodyPr>
          <a:lstStyle/>
          <a:p>
            <a:pPr algn="ctr" marL="0" indent="0" lvl="0">
              <a:lnSpc>
                <a:spcPts val="4550"/>
              </a:lnSpc>
            </a:pPr>
            <a:r>
              <a:rPr lang="en-US" sz="3500">
                <a:solidFill>
                  <a:srgbClr val="FFFFFF"/>
                </a:solidFill>
                <a:latin typeface="Public Sans"/>
                <a:ea typeface="Public Sans"/>
                <a:cs typeface="Public Sans"/>
                <a:sym typeface="Public Sans"/>
              </a:rPr>
              <a:t>Agreement</a:t>
            </a:r>
          </a:p>
        </p:txBody>
      </p:sp>
      <p:sp>
        <p:nvSpPr>
          <p:cNvPr name="TextBox 14" id="14"/>
          <p:cNvSpPr txBox="true"/>
          <p:nvPr/>
        </p:nvSpPr>
        <p:spPr>
          <a:xfrm rot="0">
            <a:off x="14216310" y="6169759"/>
            <a:ext cx="3373149" cy="574675"/>
          </a:xfrm>
          <a:prstGeom prst="rect">
            <a:avLst/>
          </a:prstGeom>
        </p:spPr>
        <p:txBody>
          <a:bodyPr anchor="t" rtlCol="false" tIns="0" lIns="0" bIns="0" rIns="0">
            <a:spAutoFit/>
          </a:bodyPr>
          <a:lstStyle/>
          <a:p>
            <a:pPr algn="ctr" marL="0" indent="0" lvl="0">
              <a:lnSpc>
                <a:spcPts val="4550"/>
              </a:lnSpc>
            </a:pPr>
            <a:r>
              <a:rPr lang="en-US" sz="3500">
                <a:solidFill>
                  <a:srgbClr val="FFFFFF"/>
                </a:solidFill>
                <a:latin typeface="Public Sans"/>
                <a:ea typeface="Public Sans"/>
                <a:cs typeface="Public Sans"/>
                <a:sym typeface="Public Sans"/>
              </a:rPr>
              <a:t>How to...</a:t>
            </a:r>
          </a:p>
        </p:txBody>
      </p:sp>
      <p:sp>
        <p:nvSpPr>
          <p:cNvPr name="TextBox 15" id="15"/>
          <p:cNvSpPr txBox="true"/>
          <p:nvPr/>
        </p:nvSpPr>
        <p:spPr>
          <a:xfrm rot="0">
            <a:off x="1028700" y="8683625"/>
            <a:ext cx="3373149" cy="574675"/>
          </a:xfrm>
          <a:prstGeom prst="rect">
            <a:avLst/>
          </a:prstGeom>
        </p:spPr>
        <p:txBody>
          <a:bodyPr anchor="t" rtlCol="false" tIns="0" lIns="0" bIns="0" rIns="0">
            <a:spAutoFit/>
          </a:bodyPr>
          <a:lstStyle/>
          <a:p>
            <a:pPr algn="ctr" marL="0" indent="0" lvl="0">
              <a:lnSpc>
                <a:spcPts val="4550"/>
              </a:lnSpc>
            </a:pPr>
            <a:r>
              <a:rPr lang="en-US" sz="3500">
                <a:solidFill>
                  <a:srgbClr val="FFFFFF"/>
                </a:solidFill>
                <a:latin typeface="Public Sans"/>
                <a:ea typeface="Public Sans"/>
                <a:cs typeface="Public Sans"/>
                <a:sym typeface="Public Sans"/>
              </a:rPr>
              <a:t>6 Hopes</a:t>
            </a:r>
          </a:p>
        </p:txBody>
      </p:sp>
      <p:sp>
        <p:nvSpPr>
          <p:cNvPr name="TextBox 16" id="16"/>
          <p:cNvSpPr txBox="true"/>
          <p:nvPr/>
        </p:nvSpPr>
        <p:spPr>
          <a:xfrm rot="0">
            <a:off x="5361086" y="8683625"/>
            <a:ext cx="7708067" cy="574675"/>
          </a:xfrm>
          <a:prstGeom prst="rect">
            <a:avLst/>
          </a:prstGeom>
        </p:spPr>
        <p:txBody>
          <a:bodyPr anchor="t" rtlCol="false" tIns="0" lIns="0" bIns="0" rIns="0">
            <a:spAutoFit/>
          </a:bodyPr>
          <a:lstStyle/>
          <a:p>
            <a:pPr algn="ctr" marL="0" indent="0" lvl="0">
              <a:lnSpc>
                <a:spcPts val="4550"/>
              </a:lnSpc>
            </a:pPr>
            <a:r>
              <a:rPr lang="en-US" sz="3500">
                <a:solidFill>
                  <a:srgbClr val="FFFFFF"/>
                </a:solidFill>
                <a:latin typeface="Public Sans"/>
                <a:ea typeface="Public Sans"/>
                <a:cs typeface="Public Sans"/>
                <a:sym typeface="Public Sans"/>
              </a:rPr>
              <a:t>Building a relationship with your MP</a:t>
            </a:r>
          </a:p>
        </p:txBody>
      </p:sp>
      <p:sp>
        <p:nvSpPr>
          <p:cNvPr name="TextBox 17" id="17"/>
          <p:cNvSpPr txBox="true"/>
          <p:nvPr/>
        </p:nvSpPr>
        <p:spPr>
          <a:xfrm rot="0">
            <a:off x="14397860" y="8683625"/>
            <a:ext cx="3373149" cy="574675"/>
          </a:xfrm>
          <a:prstGeom prst="rect">
            <a:avLst/>
          </a:prstGeom>
        </p:spPr>
        <p:txBody>
          <a:bodyPr anchor="t" rtlCol="false" tIns="0" lIns="0" bIns="0" rIns="0">
            <a:spAutoFit/>
          </a:bodyPr>
          <a:lstStyle/>
          <a:p>
            <a:pPr algn="ctr" marL="0" indent="0" lvl="0">
              <a:lnSpc>
                <a:spcPts val="4550"/>
              </a:lnSpc>
            </a:pPr>
            <a:r>
              <a:rPr lang="en-US" sz="3500">
                <a:solidFill>
                  <a:srgbClr val="FFFFFF"/>
                </a:solidFill>
                <a:latin typeface="Public Sans"/>
                <a:ea typeface="Public Sans"/>
                <a:cs typeface="Public Sans"/>
                <a:sym typeface="Public Sans"/>
              </a:rPr>
              <a:t>Extra resources</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sp>
        <p:nvSpPr>
          <p:cNvPr name="TextBox 2" id="2"/>
          <p:cNvSpPr txBox="true"/>
          <p:nvPr/>
        </p:nvSpPr>
        <p:spPr>
          <a:xfrm rot="0">
            <a:off x="1183198" y="2066695"/>
            <a:ext cx="14981389" cy="7595462"/>
          </a:xfrm>
          <a:prstGeom prst="rect">
            <a:avLst/>
          </a:prstGeom>
        </p:spPr>
        <p:txBody>
          <a:bodyPr anchor="t" rtlCol="false" tIns="0" lIns="0" bIns="0" rIns="0">
            <a:spAutoFit/>
          </a:bodyPr>
          <a:lstStyle/>
          <a:p>
            <a:pPr algn="l">
              <a:lnSpc>
                <a:spcPts val="3591"/>
              </a:lnSpc>
            </a:pPr>
          </a:p>
          <a:p>
            <a:pPr algn="l" marL="516876" indent="-258438" lvl="1">
              <a:lnSpc>
                <a:spcPts val="3591"/>
              </a:lnSpc>
              <a:buFont typeface="Arial"/>
              <a:buChar char="•"/>
            </a:pPr>
            <a:r>
              <a:rPr lang="en-US" sz="2394" u="sng">
                <a:solidFill>
                  <a:srgbClr val="FFFFFF"/>
                </a:solidFill>
                <a:latin typeface="Public Sans"/>
                <a:ea typeface="Public Sans"/>
                <a:cs typeface="Public Sans"/>
                <a:sym typeface="Public Sans"/>
                <a:hlinkClick r:id="rId2" tooltip="https://jpit.uk/the-art-of-the-possible"/>
              </a:rPr>
              <a:t>The Art of the Possible</a:t>
            </a:r>
            <a:r>
              <a:rPr lang="en-US" sz="2394" u="none">
                <a:solidFill>
                  <a:srgbClr val="FFFFFF"/>
                </a:solidFill>
                <a:latin typeface="Public Sans"/>
                <a:ea typeface="Public Sans"/>
                <a:cs typeface="Public Sans"/>
                <a:sym typeface="Public Sans"/>
              </a:rPr>
              <a:t> - A small group study resource exploring what our faith has to say about politics. Ideal for use in a home group or church course before taking action together.</a:t>
            </a:r>
          </a:p>
          <a:p>
            <a:pPr algn="l">
              <a:lnSpc>
                <a:spcPts val="3591"/>
              </a:lnSpc>
            </a:pPr>
          </a:p>
          <a:p>
            <a:pPr algn="l" marL="516876" indent="-258438" lvl="1">
              <a:lnSpc>
                <a:spcPts val="3591"/>
              </a:lnSpc>
              <a:buFont typeface="Arial"/>
              <a:buChar char="•"/>
            </a:pPr>
            <a:r>
              <a:rPr lang="en-US" sz="2394" u="sng">
                <a:solidFill>
                  <a:srgbClr val="FFFFFF"/>
                </a:solidFill>
                <a:latin typeface="Public Sans"/>
                <a:ea typeface="Public Sans"/>
                <a:cs typeface="Public Sans"/>
                <a:sym typeface="Public Sans"/>
                <a:hlinkClick r:id="rId3" tooltip="https://jpit.uk/justice-weekly"/>
              </a:rPr>
              <a:t>Justice Weekly</a:t>
            </a:r>
            <a:r>
              <a:rPr lang="en-US" sz="2394" u="none">
                <a:solidFill>
                  <a:srgbClr val="FFFFFF"/>
                </a:solidFill>
                <a:latin typeface="Public Sans"/>
                <a:ea typeface="Public Sans"/>
                <a:cs typeface="Public Sans"/>
                <a:sym typeface="Public Sans"/>
              </a:rPr>
              <a:t> - JPIT's weekly briefing on justice issues and what's happening in Parliament. A great way to stay informed about the issues your MP is debating.</a:t>
            </a:r>
          </a:p>
          <a:p>
            <a:pPr algn="l">
              <a:lnSpc>
                <a:spcPts val="3591"/>
              </a:lnSpc>
            </a:pPr>
          </a:p>
          <a:p>
            <a:pPr algn="l" marL="516876" indent="-258438" lvl="1">
              <a:lnSpc>
                <a:spcPts val="3591"/>
              </a:lnSpc>
              <a:buFont typeface="Arial"/>
              <a:buChar char="•"/>
            </a:pPr>
            <a:r>
              <a:rPr lang="en-US" sz="2394" u="sng">
                <a:solidFill>
                  <a:srgbClr val="FFFFFF"/>
                </a:solidFill>
                <a:latin typeface="Public Sans"/>
                <a:ea typeface="Public Sans"/>
                <a:cs typeface="Public Sans"/>
                <a:sym typeface="Public Sans"/>
                <a:hlinkClick r:id="rId4" tooltip="https://www.christianaid.org.uk/get-involved/campaigns/breaking-bread-landing-page"/>
              </a:rPr>
              <a:t>Christian Aid: Breaking Bread Guide</a:t>
            </a:r>
            <a:r>
              <a:rPr lang="en-US" sz="2394" u="none">
                <a:solidFill>
                  <a:srgbClr val="FFFFFF"/>
                </a:solidFill>
                <a:latin typeface="Public Sans"/>
                <a:ea typeface="Public Sans"/>
                <a:cs typeface="Public Sans"/>
                <a:sym typeface="Public Sans"/>
              </a:rPr>
              <a:t> - A downloadable guide to inviting your MP or local councillor into your church community to share a meal and talk about justice issues. Simple, relational, and effective.</a:t>
            </a:r>
          </a:p>
          <a:p>
            <a:pPr algn="l">
              <a:lnSpc>
                <a:spcPts val="3591"/>
              </a:lnSpc>
            </a:pPr>
          </a:p>
          <a:p>
            <a:pPr algn="l" marL="516876" indent="-258438" lvl="1">
              <a:lnSpc>
                <a:spcPts val="3591"/>
              </a:lnSpc>
              <a:buFont typeface="Arial"/>
              <a:buChar char="•"/>
            </a:pPr>
            <a:r>
              <a:rPr lang="en-US" sz="2394" u="sng">
                <a:solidFill>
                  <a:srgbClr val="FFFFFF"/>
                </a:solidFill>
                <a:latin typeface="Public Sans"/>
                <a:ea typeface="Public Sans"/>
                <a:cs typeface="Public Sans"/>
                <a:sym typeface="Public Sans"/>
                <a:hlinkClick r:id="rId5" tooltip="https://members.parliament.uk/FindYourMP"/>
              </a:rPr>
              <a:t>Find Your MP - UK Parliament</a:t>
            </a:r>
            <a:r>
              <a:rPr lang="en-US" sz="2394" u="none">
                <a:solidFill>
                  <a:srgbClr val="FFFFFF"/>
                </a:solidFill>
                <a:latin typeface="Public Sans"/>
                <a:ea typeface="Public Sans"/>
                <a:cs typeface="Public Sans"/>
                <a:sym typeface="Public Sans"/>
              </a:rPr>
              <a:t> - The official tool. Enter your postcode to find your MP's name, email address, and Westminster address in seconds.</a:t>
            </a:r>
          </a:p>
          <a:p>
            <a:pPr algn="l">
              <a:lnSpc>
                <a:spcPts val="3591"/>
              </a:lnSpc>
            </a:pPr>
          </a:p>
          <a:p>
            <a:pPr algn="l" marL="516876" indent="-258438" lvl="1">
              <a:lnSpc>
                <a:spcPts val="3591"/>
              </a:lnSpc>
              <a:buFont typeface="Arial"/>
              <a:buChar char="•"/>
            </a:pPr>
            <a:r>
              <a:rPr lang="en-US" sz="2394" u="sng">
                <a:solidFill>
                  <a:srgbClr val="FFFFFF"/>
                </a:solidFill>
                <a:latin typeface="Public Sans"/>
                <a:ea typeface="Public Sans"/>
                <a:cs typeface="Public Sans"/>
                <a:sym typeface="Public Sans"/>
                <a:hlinkClick r:id="rId6" tooltip="https://www.scpo.scot/meet-your-mp"/>
              </a:rPr>
              <a:t>Scottish Churches Parliamentary Office</a:t>
            </a:r>
            <a:r>
              <a:rPr lang="en-US" sz="2394" u="none">
                <a:solidFill>
                  <a:srgbClr val="FFFFFF"/>
                </a:solidFill>
                <a:latin typeface="Public Sans"/>
                <a:ea typeface="Public Sans"/>
                <a:cs typeface="Public Sans"/>
                <a:sym typeface="Public Sans"/>
              </a:rPr>
              <a:t> (Scotland only) - A Scotland-specific toolkit and set of ideas for engaging with your MSP and MP, produced by the ecumenical churches' parliamentary body in Scotland.</a:t>
            </a:r>
          </a:p>
          <a:p>
            <a:pPr algn="l">
              <a:lnSpc>
                <a:spcPts val="3591"/>
              </a:lnSpc>
            </a:pPr>
          </a:p>
        </p:txBody>
      </p:sp>
      <p:sp>
        <p:nvSpPr>
          <p:cNvPr name="TextBox 3" id="3"/>
          <p:cNvSpPr txBox="true"/>
          <p:nvPr/>
        </p:nvSpPr>
        <p:spPr>
          <a:xfrm rot="0">
            <a:off x="1183198" y="400050"/>
            <a:ext cx="9855127" cy="1238250"/>
          </a:xfrm>
          <a:prstGeom prst="rect">
            <a:avLst/>
          </a:prstGeom>
        </p:spPr>
        <p:txBody>
          <a:bodyPr anchor="t" rtlCol="false" tIns="0" lIns="0" bIns="0" rIns="0">
            <a:spAutoFit/>
          </a:bodyPr>
          <a:lstStyle/>
          <a:p>
            <a:pPr algn="l"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Extra resources</a:t>
            </a:r>
          </a:p>
        </p:txBody>
      </p:sp>
      <p:grpSp>
        <p:nvGrpSpPr>
          <p:cNvPr name="Group 4" id="4"/>
          <p:cNvGrpSpPr/>
          <p:nvPr/>
        </p:nvGrpSpPr>
        <p:grpSpPr>
          <a:xfrm rot="0">
            <a:off x="-2569109" y="-514350"/>
            <a:ext cx="3086100" cy="13086755"/>
            <a:chOff x="0" y="0"/>
            <a:chExt cx="812800" cy="3446717"/>
          </a:xfrm>
        </p:grpSpPr>
        <p:sp>
          <p:nvSpPr>
            <p:cNvPr name="Freeform 5" id="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05F49F"/>
            </a:solidFill>
          </p:spPr>
        </p:sp>
        <p:sp>
          <p:nvSpPr>
            <p:cNvPr name="TextBox 6" id="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311042" y="288444"/>
            <a:ext cx="9417615" cy="9417615"/>
            <a:chOff x="0" y="0"/>
            <a:chExt cx="6350000" cy="6350000"/>
          </a:xfrm>
        </p:grpSpPr>
        <p:sp>
          <p:nvSpPr>
            <p:cNvPr name="Freeform 3" id="3"/>
            <p:cNvSpPr/>
            <p:nvPr/>
          </p:nvSpPr>
          <p:spPr>
            <a:xfrm flipH="false" flipV="false" rot="0">
              <a:off x="0" y="0"/>
              <a:ext cx="6350000" cy="6351270"/>
            </a:xfrm>
            <a:custGeom>
              <a:avLst/>
              <a:gdLst/>
              <a:ahLst/>
              <a:cxnLst/>
              <a:rect r="r" b="b" t="t" l="l"/>
              <a:pathLst>
                <a:path h="6351270" w="6350000">
                  <a:moveTo>
                    <a:pt x="0" y="5955030"/>
                  </a:moveTo>
                  <a:lnTo>
                    <a:pt x="0" y="394970"/>
                  </a:lnTo>
                  <a:cubicBezTo>
                    <a:pt x="0" y="176530"/>
                    <a:pt x="176530" y="0"/>
                    <a:pt x="394970" y="0"/>
                  </a:cubicBezTo>
                  <a:lnTo>
                    <a:pt x="5956300" y="0"/>
                  </a:lnTo>
                  <a:cubicBezTo>
                    <a:pt x="6173470" y="0"/>
                    <a:pt x="6350000" y="176530"/>
                    <a:pt x="6350000" y="394970"/>
                  </a:cubicBezTo>
                  <a:lnTo>
                    <a:pt x="6350000" y="5956300"/>
                  </a:lnTo>
                  <a:cubicBezTo>
                    <a:pt x="6350000" y="6174740"/>
                    <a:pt x="6173470" y="6351270"/>
                    <a:pt x="5955030" y="6351270"/>
                  </a:cubicBezTo>
                  <a:lnTo>
                    <a:pt x="394970" y="6351270"/>
                  </a:lnTo>
                  <a:cubicBezTo>
                    <a:pt x="176530" y="6350000"/>
                    <a:pt x="0" y="6173470"/>
                    <a:pt x="0" y="5955030"/>
                  </a:cubicBezTo>
                  <a:close/>
                </a:path>
              </a:pathLst>
            </a:custGeom>
            <a:blipFill>
              <a:blip r:embed="rId2"/>
              <a:stretch>
                <a:fillRect l="-14321" t="0" r="-14321" b="0"/>
              </a:stretch>
            </a:blipFill>
          </p:spPr>
        </p:sp>
      </p:grpSp>
      <p:grpSp>
        <p:nvGrpSpPr>
          <p:cNvPr name="Group 4" id="4"/>
          <p:cNvGrpSpPr/>
          <p:nvPr/>
        </p:nvGrpSpPr>
        <p:grpSpPr>
          <a:xfrm rot="0">
            <a:off x="10015163" y="288444"/>
            <a:ext cx="7960760" cy="9417615"/>
            <a:chOff x="0" y="0"/>
            <a:chExt cx="2692899" cy="3185712"/>
          </a:xfrm>
        </p:grpSpPr>
        <p:sp>
          <p:nvSpPr>
            <p:cNvPr name="Freeform 5" id="5"/>
            <p:cNvSpPr/>
            <p:nvPr/>
          </p:nvSpPr>
          <p:spPr>
            <a:xfrm flipH="false" flipV="false" rot="0">
              <a:off x="0" y="0"/>
              <a:ext cx="2692899" cy="3185712"/>
            </a:xfrm>
            <a:custGeom>
              <a:avLst/>
              <a:gdLst/>
              <a:ahLst/>
              <a:cxnLst/>
              <a:rect r="r" b="b" t="t" l="l"/>
              <a:pathLst>
                <a:path h="3185712" w="2692899">
                  <a:moveTo>
                    <a:pt x="2568439" y="3185712"/>
                  </a:moveTo>
                  <a:lnTo>
                    <a:pt x="124460" y="3185712"/>
                  </a:lnTo>
                  <a:cubicBezTo>
                    <a:pt x="55880" y="3185712"/>
                    <a:pt x="0" y="3129832"/>
                    <a:pt x="0" y="3061252"/>
                  </a:cubicBezTo>
                  <a:lnTo>
                    <a:pt x="0" y="124460"/>
                  </a:lnTo>
                  <a:cubicBezTo>
                    <a:pt x="0" y="55880"/>
                    <a:pt x="55880" y="0"/>
                    <a:pt x="124460" y="0"/>
                  </a:cubicBezTo>
                  <a:lnTo>
                    <a:pt x="2568439" y="0"/>
                  </a:lnTo>
                  <a:cubicBezTo>
                    <a:pt x="2637019" y="0"/>
                    <a:pt x="2692899" y="55880"/>
                    <a:pt x="2692899" y="124460"/>
                  </a:cubicBezTo>
                  <a:lnTo>
                    <a:pt x="2692899" y="3061252"/>
                  </a:lnTo>
                  <a:cubicBezTo>
                    <a:pt x="2692899" y="3129832"/>
                    <a:pt x="2637019" y="3185712"/>
                    <a:pt x="2568439" y="3185712"/>
                  </a:cubicBezTo>
                  <a:close/>
                </a:path>
              </a:pathLst>
            </a:custGeom>
            <a:solidFill>
              <a:srgbClr val="69418B"/>
            </a:solidFill>
          </p:spPr>
        </p:sp>
      </p:grpSp>
      <p:pic>
        <p:nvPicPr>
          <p:cNvPr name="Picture 6" id="6"/>
          <p:cNvPicPr>
            <a:picLocks noChangeAspect="true"/>
          </p:cNvPicPr>
          <p:nvPr/>
        </p:nvPicPr>
        <p:blipFill>
          <a:blip r:embed="rId3"/>
          <a:stretch>
            <a:fillRect/>
          </a:stretch>
        </p:blipFill>
        <p:spPr>
          <a:xfrm rot="0">
            <a:off x="12210930" y="5537300"/>
            <a:ext cx="3615928" cy="3615928"/>
          </a:xfrm>
          <a:prstGeom prst="rect">
            <a:avLst/>
          </a:prstGeom>
        </p:spPr>
      </p:pic>
      <p:sp>
        <p:nvSpPr>
          <p:cNvPr name="Freeform 7" id="7"/>
          <p:cNvSpPr/>
          <p:nvPr/>
        </p:nvSpPr>
        <p:spPr>
          <a:xfrm flipH="false" flipV="false" rot="0">
            <a:off x="10255224" y="431319"/>
            <a:ext cx="7682599" cy="2605681"/>
          </a:xfrm>
          <a:custGeom>
            <a:avLst/>
            <a:gdLst/>
            <a:ahLst/>
            <a:cxnLst/>
            <a:rect r="r" b="b" t="t" l="l"/>
            <a:pathLst>
              <a:path h="2605681" w="7682599">
                <a:moveTo>
                  <a:pt x="0" y="0"/>
                </a:moveTo>
                <a:lnTo>
                  <a:pt x="7682598" y="0"/>
                </a:lnTo>
                <a:lnTo>
                  <a:pt x="7682598" y="2605681"/>
                </a:lnTo>
                <a:lnTo>
                  <a:pt x="0" y="2605681"/>
                </a:lnTo>
                <a:lnTo>
                  <a:pt x="0" y="0"/>
                </a:lnTo>
                <a:close/>
              </a:path>
            </a:pathLst>
          </a:custGeom>
          <a:blipFill>
            <a:blip r:embed="rId4"/>
            <a:stretch>
              <a:fillRect l="0" t="0" r="0" b="0"/>
            </a:stretch>
          </a:blipFill>
        </p:spPr>
      </p:sp>
      <p:sp>
        <p:nvSpPr>
          <p:cNvPr name="TextBox 8" id="8"/>
          <p:cNvSpPr txBox="true"/>
          <p:nvPr/>
        </p:nvSpPr>
        <p:spPr>
          <a:xfrm rot="0">
            <a:off x="11161850" y="4101902"/>
            <a:ext cx="5714088" cy="1190625"/>
          </a:xfrm>
          <a:prstGeom prst="rect">
            <a:avLst/>
          </a:prstGeom>
        </p:spPr>
        <p:txBody>
          <a:bodyPr anchor="t" rtlCol="false" tIns="0" lIns="0" bIns="0" rIns="0">
            <a:spAutoFit/>
          </a:bodyPr>
          <a:lstStyle/>
          <a:p>
            <a:pPr algn="ctr" marL="0" indent="0" lvl="0">
              <a:lnSpc>
                <a:spcPts val="9480"/>
              </a:lnSpc>
            </a:pPr>
            <a:r>
              <a:rPr lang="en-US" b="true" sz="7900">
                <a:solidFill>
                  <a:srgbClr val="B0FCE1"/>
                </a:solidFill>
                <a:latin typeface="Open Sans 2 Bold"/>
                <a:ea typeface="Open Sans 2 Bold"/>
                <a:cs typeface="Open Sans 2 Bold"/>
                <a:sym typeface="Open Sans 2 Bold"/>
              </a:rPr>
              <a:t>Thank You!</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2569109" y="-514350"/>
            <a:ext cx="3086100" cy="13086755"/>
            <a:chOff x="0" y="0"/>
            <a:chExt cx="812800" cy="3446717"/>
          </a:xfrm>
        </p:grpSpPr>
        <p:sp>
          <p:nvSpPr>
            <p:cNvPr name="Freeform 3" id="3"/>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05F49F"/>
            </a:solidFill>
          </p:spPr>
        </p:sp>
        <p:sp>
          <p:nvSpPr>
            <p:cNvPr name="TextBox 4" id="4"/>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Freeform 5" id="5"/>
          <p:cNvSpPr/>
          <p:nvPr/>
        </p:nvSpPr>
        <p:spPr>
          <a:xfrm flipH="false" flipV="false" rot="0">
            <a:off x="886239" y="2042122"/>
            <a:ext cx="6255260" cy="7651695"/>
          </a:xfrm>
          <a:custGeom>
            <a:avLst/>
            <a:gdLst/>
            <a:ahLst/>
            <a:cxnLst/>
            <a:rect r="r" b="b" t="t" l="l"/>
            <a:pathLst>
              <a:path h="7651695" w="6255260">
                <a:moveTo>
                  <a:pt x="0" y="0"/>
                </a:moveTo>
                <a:lnTo>
                  <a:pt x="6255261" y="0"/>
                </a:lnTo>
                <a:lnTo>
                  <a:pt x="6255261" y="7651695"/>
                </a:lnTo>
                <a:lnTo>
                  <a:pt x="0" y="7651695"/>
                </a:lnTo>
                <a:lnTo>
                  <a:pt x="0" y="0"/>
                </a:lnTo>
                <a:close/>
              </a:path>
            </a:pathLst>
          </a:custGeom>
          <a:blipFill>
            <a:blip r:embed="rId2"/>
            <a:stretch>
              <a:fillRect l="0" t="0" r="0" b="0"/>
            </a:stretch>
          </a:blipFill>
        </p:spPr>
      </p:sp>
      <p:sp>
        <p:nvSpPr>
          <p:cNvPr name="Freeform 6" id="6"/>
          <p:cNvSpPr/>
          <p:nvPr/>
        </p:nvSpPr>
        <p:spPr>
          <a:xfrm flipH="false" flipV="false" rot="0">
            <a:off x="5229139" y="593183"/>
            <a:ext cx="661985" cy="700513"/>
          </a:xfrm>
          <a:custGeom>
            <a:avLst/>
            <a:gdLst/>
            <a:ahLst/>
            <a:cxnLst/>
            <a:rect r="r" b="b" t="t" l="l"/>
            <a:pathLst>
              <a:path h="700513" w="661985">
                <a:moveTo>
                  <a:pt x="0" y="0"/>
                </a:moveTo>
                <a:lnTo>
                  <a:pt x="661985" y="0"/>
                </a:lnTo>
                <a:lnTo>
                  <a:pt x="661985" y="700513"/>
                </a:lnTo>
                <a:lnTo>
                  <a:pt x="0" y="70051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7" id="7"/>
          <p:cNvSpPr/>
          <p:nvPr/>
        </p:nvSpPr>
        <p:spPr>
          <a:xfrm flipH="false" flipV="false" rot="0">
            <a:off x="5507609" y="9034752"/>
            <a:ext cx="275969" cy="197317"/>
          </a:xfrm>
          <a:custGeom>
            <a:avLst/>
            <a:gdLst/>
            <a:ahLst/>
            <a:cxnLst/>
            <a:rect r="r" b="b" t="t" l="l"/>
            <a:pathLst>
              <a:path h="197317" w="275969">
                <a:moveTo>
                  <a:pt x="0" y="0"/>
                </a:moveTo>
                <a:lnTo>
                  <a:pt x="275968" y="0"/>
                </a:lnTo>
                <a:lnTo>
                  <a:pt x="275968" y="197318"/>
                </a:lnTo>
                <a:lnTo>
                  <a:pt x="0" y="19731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8" id="8"/>
          <p:cNvSpPr/>
          <p:nvPr/>
        </p:nvSpPr>
        <p:spPr>
          <a:xfrm flipH="false" flipV="false" rot="0">
            <a:off x="6248428" y="7835603"/>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4990634" y="8006385"/>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0" id="10"/>
          <p:cNvSpPr/>
          <p:nvPr/>
        </p:nvSpPr>
        <p:spPr>
          <a:xfrm flipH="false" flipV="false" rot="0">
            <a:off x="6063415" y="7849835"/>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1" id="11"/>
          <p:cNvSpPr/>
          <p:nvPr/>
        </p:nvSpPr>
        <p:spPr>
          <a:xfrm flipH="false" flipV="false" rot="0">
            <a:off x="6120342" y="8547192"/>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5321626" y="6640135"/>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4782556" y="6383963"/>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4" id="14"/>
          <p:cNvSpPr/>
          <p:nvPr/>
        </p:nvSpPr>
        <p:spPr>
          <a:xfrm flipH="false" flipV="false" rot="0">
            <a:off x="6547295" y="7664822"/>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5" id="15"/>
          <p:cNvSpPr/>
          <p:nvPr/>
        </p:nvSpPr>
        <p:spPr>
          <a:xfrm flipH="false" flipV="false" rot="0">
            <a:off x="5269103" y="7650590"/>
            <a:ext cx="238505" cy="352988"/>
          </a:xfrm>
          <a:custGeom>
            <a:avLst/>
            <a:gdLst/>
            <a:ahLst/>
            <a:cxnLst/>
            <a:rect r="r" b="b" t="t" l="l"/>
            <a:pathLst>
              <a:path h="352988" w="238505">
                <a:moveTo>
                  <a:pt x="0" y="0"/>
                </a:moveTo>
                <a:lnTo>
                  <a:pt x="238506" y="0"/>
                </a:lnTo>
                <a:lnTo>
                  <a:pt x="238506" y="352989"/>
                </a:lnTo>
                <a:lnTo>
                  <a:pt x="0" y="35298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6" id="16"/>
          <p:cNvSpPr/>
          <p:nvPr/>
        </p:nvSpPr>
        <p:spPr>
          <a:xfrm flipH="false" flipV="false" rot="0">
            <a:off x="4972326" y="5867970"/>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7" id="17"/>
          <p:cNvSpPr/>
          <p:nvPr/>
        </p:nvSpPr>
        <p:spPr>
          <a:xfrm flipH="false" flipV="false" rot="0">
            <a:off x="5321626" y="6426658"/>
            <a:ext cx="238505" cy="352988"/>
          </a:xfrm>
          <a:custGeom>
            <a:avLst/>
            <a:gdLst/>
            <a:ahLst/>
            <a:cxnLst/>
            <a:rect r="r" b="b" t="t" l="l"/>
            <a:pathLst>
              <a:path h="352988" w="238505">
                <a:moveTo>
                  <a:pt x="0" y="0"/>
                </a:moveTo>
                <a:lnTo>
                  <a:pt x="238505" y="0"/>
                </a:lnTo>
                <a:lnTo>
                  <a:pt x="238505" y="352989"/>
                </a:lnTo>
                <a:lnTo>
                  <a:pt x="0" y="352989"/>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8" id="18"/>
          <p:cNvSpPr/>
          <p:nvPr/>
        </p:nvSpPr>
        <p:spPr>
          <a:xfrm flipH="false" flipV="false" rot="0">
            <a:off x="4610742" y="2061172"/>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false" flipV="false" rot="0">
            <a:off x="6210369" y="7881175"/>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0" id="20"/>
          <p:cNvSpPr/>
          <p:nvPr/>
        </p:nvSpPr>
        <p:spPr>
          <a:xfrm flipH="false" flipV="false" rot="0">
            <a:off x="4013869" y="4396313"/>
            <a:ext cx="238505" cy="352988"/>
          </a:xfrm>
          <a:custGeom>
            <a:avLst/>
            <a:gdLst/>
            <a:ahLst/>
            <a:cxnLst/>
            <a:rect r="r" b="b" t="t" l="l"/>
            <a:pathLst>
              <a:path h="352988" w="238505">
                <a:moveTo>
                  <a:pt x="0" y="0"/>
                </a:moveTo>
                <a:lnTo>
                  <a:pt x="238506" y="0"/>
                </a:lnTo>
                <a:lnTo>
                  <a:pt x="238506"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1" id="21"/>
          <p:cNvSpPr/>
          <p:nvPr/>
        </p:nvSpPr>
        <p:spPr>
          <a:xfrm flipH="false" flipV="false" rot="0">
            <a:off x="5110519" y="6847649"/>
            <a:ext cx="238505" cy="352988"/>
          </a:xfrm>
          <a:custGeom>
            <a:avLst/>
            <a:gdLst/>
            <a:ahLst/>
            <a:cxnLst/>
            <a:rect r="r" b="b" t="t" l="l"/>
            <a:pathLst>
              <a:path h="352988" w="238505">
                <a:moveTo>
                  <a:pt x="0" y="0"/>
                </a:moveTo>
                <a:lnTo>
                  <a:pt x="238506" y="0"/>
                </a:lnTo>
                <a:lnTo>
                  <a:pt x="238506"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2" id="22"/>
          <p:cNvSpPr txBox="true"/>
          <p:nvPr/>
        </p:nvSpPr>
        <p:spPr>
          <a:xfrm rot="0">
            <a:off x="6424524" y="473014"/>
            <a:ext cx="11671374" cy="5605146"/>
          </a:xfrm>
          <a:prstGeom prst="rect">
            <a:avLst/>
          </a:prstGeom>
        </p:spPr>
        <p:txBody>
          <a:bodyPr anchor="t" rtlCol="false" tIns="0" lIns="0" bIns="0" rIns="0">
            <a:spAutoFit/>
          </a:bodyPr>
          <a:lstStyle/>
          <a:p>
            <a:pPr algn="l">
              <a:lnSpc>
                <a:spcPts val="4479"/>
              </a:lnSpc>
            </a:pPr>
            <a:r>
              <a:rPr lang="en-US" sz="3199" b="true">
                <a:solidFill>
                  <a:srgbClr val="FFFFFF"/>
                </a:solidFill>
                <a:latin typeface="Public Sans Bold"/>
                <a:ea typeface="Public Sans Bold"/>
                <a:cs typeface="Public Sans Bold"/>
                <a:sym typeface="Public Sans Bold"/>
              </a:rPr>
              <a:t>JPIT’s Constituency Action Network (CAN) </a:t>
            </a:r>
            <a:r>
              <a:rPr lang="en-US" sz="3199">
                <a:solidFill>
                  <a:srgbClr val="FFFFFF"/>
                </a:solidFill>
                <a:latin typeface="Public Sans"/>
                <a:ea typeface="Public Sans"/>
                <a:cs typeface="Public Sans"/>
                <a:sym typeface="Public Sans"/>
              </a:rPr>
              <a:t>is a network of churches across the UK who are committed to building meaningful relationships with their MP and working with them to speak and act for peace and justice. </a:t>
            </a:r>
          </a:p>
          <a:p>
            <a:pPr algn="l">
              <a:lnSpc>
                <a:spcPts val="4479"/>
              </a:lnSpc>
            </a:pPr>
          </a:p>
          <a:p>
            <a:pPr algn="l">
              <a:lnSpc>
                <a:spcPts val="4479"/>
              </a:lnSpc>
            </a:pPr>
            <a:r>
              <a:rPr lang="en-US" sz="3199">
                <a:solidFill>
                  <a:srgbClr val="FFFFFF"/>
                </a:solidFill>
                <a:latin typeface="Public Sans"/>
                <a:ea typeface="Public Sans"/>
                <a:cs typeface="Public Sans"/>
                <a:sym typeface="Public Sans"/>
              </a:rPr>
              <a:t>CAN is not about giving churches lots more work to do, it is about supporting each-other and building a network to strengthen the work that is already going on. Our goal is to establish a network of at least one church or equivalent in every constitu</a:t>
            </a:r>
            <a:r>
              <a:rPr lang="en-US" sz="3199">
                <a:solidFill>
                  <a:srgbClr val="FFFFFF"/>
                </a:solidFill>
                <a:latin typeface="Public Sans"/>
                <a:ea typeface="Public Sans"/>
                <a:cs typeface="Public Sans"/>
                <a:sym typeface="Public Sans"/>
              </a:rPr>
              <a:t>ency in England, Scotland and Wales.</a:t>
            </a:r>
          </a:p>
        </p:txBody>
      </p:sp>
      <p:sp>
        <p:nvSpPr>
          <p:cNvPr name="Freeform 23" id="23"/>
          <p:cNvSpPr/>
          <p:nvPr/>
        </p:nvSpPr>
        <p:spPr>
          <a:xfrm flipH="false" flipV="false" rot="0">
            <a:off x="5407088" y="590452"/>
            <a:ext cx="238505" cy="352988"/>
          </a:xfrm>
          <a:custGeom>
            <a:avLst/>
            <a:gdLst/>
            <a:ahLst/>
            <a:cxnLst/>
            <a:rect r="r" b="b" t="t" l="l"/>
            <a:pathLst>
              <a:path h="352988" w="238505">
                <a:moveTo>
                  <a:pt x="0" y="0"/>
                </a:moveTo>
                <a:lnTo>
                  <a:pt x="238505" y="0"/>
                </a:lnTo>
                <a:lnTo>
                  <a:pt x="238505" y="352988"/>
                </a:lnTo>
                <a:lnTo>
                  <a:pt x="0" y="35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12192000" cy="13716000"/>
          </a:xfrm>
        </p:grpSpPr>
        <p:pic>
          <p:nvPicPr>
            <p:cNvPr name="Picture 3" id="3"/>
            <p:cNvPicPr>
              <a:picLocks noChangeAspect="true"/>
            </p:cNvPicPr>
            <p:nvPr/>
          </p:nvPicPr>
          <p:blipFill>
            <a:blip r:embed="rId2"/>
            <a:srcRect l="0" t="5230" r="28157" b="13947"/>
            <a:stretch>
              <a:fillRect/>
            </a:stretch>
          </p:blipFill>
          <p:spPr>
            <a:xfrm flipH="false" flipV="false">
              <a:off x="0" y="0"/>
              <a:ext cx="12192000" cy="13716000"/>
            </a:xfrm>
            <a:prstGeom prst="rect">
              <a:avLst/>
            </a:prstGeom>
          </p:spPr>
        </p:pic>
      </p:grpSp>
      <p:grpSp>
        <p:nvGrpSpPr>
          <p:cNvPr name="Group 4" id="4"/>
          <p:cNvGrpSpPr/>
          <p:nvPr/>
        </p:nvGrpSpPr>
        <p:grpSpPr>
          <a:xfrm rot="0">
            <a:off x="-2569109" y="-514350"/>
            <a:ext cx="3086100" cy="13086755"/>
            <a:chOff x="0" y="0"/>
            <a:chExt cx="812800" cy="3446717"/>
          </a:xfrm>
        </p:grpSpPr>
        <p:sp>
          <p:nvSpPr>
            <p:cNvPr name="Freeform 5" id="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145E8E"/>
            </a:solidFill>
          </p:spPr>
        </p:sp>
        <p:sp>
          <p:nvSpPr>
            <p:cNvPr name="TextBox 6" id="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7" id="7"/>
          <p:cNvSpPr txBox="true"/>
          <p:nvPr/>
        </p:nvSpPr>
        <p:spPr>
          <a:xfrm rot="0">
            <a:off x="2064450" y="4287187"/>
            <a:ext cx="5532090" cy="3646170"/>
          </a:xfrm>
          <a:prstGeom prst="rect">
            <a:avLst/>
          </a:prstGeom>
        </p:spPr>
        <p:txBody>
          <a:bodyPr anchor="t" rtlCol="false" tIns="0" lIns="0" bIns="0" rIns="0">
            <a:spAutoFit/>
          </a:bodyPr>
          <a:lstStyle/>
          <a:p>
            <a:pPr algn="l" marL="0" indent="0" lvl="0">
              <a:lnSpc>
                <a:spcPts val="4199"/>
              </a:lnSpc>
              <a:spcBef>
                <a:spcPct val="0"/>
              </a:spcBef>
            </a:pPr>
            <a:r>
              <a:rPr lang="en-US" sz="2799">
                <a:solidFill>
                  <a:srgbClr val="FFFFFF"/>
                </a:solidFill>
                <a:latin typeface="Public Sans"/>
                <a:ea typeface="Public Sans"/>
                <a:cs typeface="Public Sans"/>
                <a:sym typeface="Public Sans"/>
              </a:rPr>
              <a:t>When you joined CAN, your church and JPIT made an agreement with each other. The following pages outline the responsibilities involved in being a part of CAN, and what you can expect from JPIT. </a:t>
            </a:r>
          </a:p>
        </p:txBody>
      </p:sp>
      <p:sp>
        <p:nvSpPr>
          <p:cNvPr name="TextBox 8" id="8"/>
          <p:cNvSpPr txBox="true"/>
          <p:nvPr/>
        </p:nvSpPr>
        <p:spPr>
          <a:xfrm rot="0">
            <a:off x="1994215" y="2016341"/>
            <a:ext cx="5532090" cy="1238250"/>
          </a:xfrm>
          <a:prstGeom prst="rect">
            <a:avLst/>
          </a:prstGeom>
        </p:spPr>
        <p:txBody>
          <a:bodyPr anchor="t" rtlCol="false" tIns="0" lIns="0" bIns="0" rIns="0">
            <a:spAutoFit/>
          </a:bodyPr>
          <a:lstStyle/>
          <a:p>
            <a:pPr algn="l"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Agreement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869017" y="3370859"/>
            <a:ext cx="3354902" cy="3354888"/>
            <a:chOff x="0" y="0"/>
            <a:chExt cx="6350000" cy="6349975"/>
          </a:xfrm>
        </p:grpSpPr>
        <p:sp>
          <p:nvSpPr>
            <p:cNvPr name="Freeform 3" id="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50093" t="0" r="0" b="0"/>
              </a:stretch>
            </a:blipFill>
          </p:spPr>
        </p:sp>
      </p:grpSp>
      <p:grpSp>
        <p:nvGrpSpPr>
          <p:cNvPr name="Group 4" id="4"/>
          <p:cNvGrpSpPr/>
          <p:nvPr/>
        </p:nvGrpSpPr>
        <p:grpSpPr>
          <a:xfrm rot="0">
            <a:off x="7466549" y="3370859"/>
            <a:ext cx="3354902" cy="3354888"/>
            <a:chOff x="0" y="0"/>
            <a:chExt cx="6350000" cy="6349975"/>
          </a:xfrm>
        </p:grpSpPr>
        <p:sp>
          <p:nvSpPr>
            <p:cNvPr name="Freeform 5" id="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50093" t="0" r="0" b="0"/>
              </a:stretch>
            </a:blipFill>
          </p:spPr>
        </p:sp>
      </p:grpSp>
      <p:grpSp>
        <p:nvGrpSpPr>
          <p:cNvPr name="Group 6" id="6"/>
          <p:cNvGrpSpPr/>
          <p:nvPr/>
        </p:nvGrpSpPr>
        <p:grpSpPr>
          <a:xfrm rot="0">
            <a:off x="13064081" y="3370859"/>
            <a:ext cx="3354902" cy="3354888"/>
            <a:chOff x="0" y="0"/>
            <a:chExt cx="6350000" cy="6349975"/>
          </a:xfrm>
        </p:grpSpPr>
        <p:sp>
          <p:nvSpPr>
            <p:cNvPr name="Freeform 7" id="7"/>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45991" t="0" r="-4101" b="0"/>
              </a:stretch>
            </a:blipFill>
          </p:spPr>
        </p:sp>
      </p:grpSp>
      <p:grpSp>
        <p:nvGrpSpPr>
          <p:cNvPr name="Group 8" id="8"/>
          <p:cNvGrpSpPr/>
          <p:nvPr/>
        </p:nvGrpSpPr>
        <p:grpSpPr>
          <a:xfrm rot="0">
            <a:off x="-2569109" y="-514350"/>
            <a:ext cx="3086100" cy="13086755"/>
            <a:chOff x="0" y="0"/>
            <a:chExt cx="812800" cy="3446717"/>
          </a:xfrm>
        </p:grpSpPr>
        <p:sp>
          <p:nvSpPr>
            <p:cNvPr name="Freeform 9" id="9"/>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10" id="10"/>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11" id="11"/>
          <p:cNvSpPr txBox="true"/>
          <p:nvPr/>
        </p:nvSpPr>
        <p:spPr>
          <a:xfrm rot="0">
            <a:off x="1028700" y="1009650"/>
            <a:ext cx="16230600" cy="1238250"/>
          </a:xfrm>
          <a:prstGeom prst="rect">
            <a:avLst/>
          </a:prstGeom>
        </p:spPr>
        <p:txBody>
          <a:bodyPr anchor="t" rtlCol="false" tIns="0" lIns="0" bIns="0" rIns="0">
            <a:spAutoFit/>
          </a:bodyPr>
          <a:lstStyle/>
          <a:p>
            <a:pPr algn="ctr"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Your church agrees to:</a:t>
            </a:r>
          </a:p>
        </p:txBody>
      </p:sp>
      <p:sp>
        <p:nvSpPr>
          <p:cNvPr name="TextBox 12" id="12"/>
          <p:cNvSpPr txBox="true"/>
          <p:nvPr/>
        </p:nvSpPr>
        <p:spPr>
          <a:xfrm rot="0">
            <a:off x="1349656" y="7135241"/>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Relationship</a:t>
            </a:r>
          </a:p>
        </p:txBody>
      </p:sp>
      <p:sp>
        <p:nvSpPr>
          <p:cNvPr name="TextBox 13" id="13"/>
          <p:cNvSpPr txBox="true"/>
          <p:nvPr/>
        </p:nvSpPr>
        <p:spPr>
          <a:xfrm rot="0">
            <a:off x="1349656" y="7834630"/>
            <a:ext cx="4393625" cy="74676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Build a positive and purposeful relationship with your MP</a:t>
            </a:r>
          </a:p>
        </p:txBody>
      </p:sp>
      <p:sp>
        <p:nvSpPr>
          <p:cNvPr name="TextBox 14" id="14"/>
          <p:cNvSpPr txBox="true"/>
          <p:nvPr/>
        </p:nvSpPr>
        <p:spPr>
          <a:xfrm rot="0">
            <a:off x="6947188" y="7135241"/>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Pray</a:t>
            </a:r>
          </a:p>
        </p:txBody>
      </p:sp>
      <p:sp>
        <p:nvSpPr>
          <p:cNvPr name="TextBox 15" id="15"/>
          <p:cNvSpPr txBox="true"/>
          <p:nvPr/>
        </p:nvSpPr>
        <p:spPr>
          <a:xfrm rot="0">
            <a:off x="6947188" y="7834630"/>
            <a:ext cx="4393625" cy="1118235"/>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Intentionally sustain that relationship and pray for your </a:t>
            </a:r>
          </a:p>
          <a:p>
            <a:pPr algn="l" marL="0" indent="0" lvl="0">
              <a:lnSpc>
                <a:spcPts val="2940"/>
              </a:lnSpc>
              <a:spcBef>
                <a:spcPct val="0"/>
              </a:spcBef>
            </a:pPr>
            <a:r>
              <a:rPr lang="en-US" sz="2100">
                <a:solidFill>
                  <a:srgbClr val="FFFFFF"/>
                </a:solidFill>
                <a:latin typeface="Public Sans"/>
                <a:ea typeface="Public Sans"/>
                <a:cs typeface="Public Sans"/>
                <a:sym typeface="Public Sans"/>
              </a:rPr>
              <a:t>MP regularly</a:t>
            </a:r>
          </a:p>
        </p:txBody>
      </p:sp>
      <p:sp>
        <p:nvSpPr>
          <p:cNvPr name="TextBox 16" id="16"/>
          <p:cNvSpPr txBox="true"/>
          <p:nvPr/>
        </p:nvSpPr>
        <p:spPr>
          <a:xfrm rot="0">
            <a:off x="12544720" y="7135241"/>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Listen</a:t>
            </a:r>
          </a:p>
        </p:txBody>
      </p:sp>
      <p:sp>
        <p:nvSpPr>
          <p:cNvPr name="TextBox 17" id="17"/>
          <p:cNvSpPr txBox="true"/>
          <p:nvPr/>
        </p:nvSpPr>
        <p:spPr>
          <a:xfrm rot="0">
            <a:off x="12544720" y="7834630"/>
            <a:ext cx="4393625" cy="1489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Listen to one another, within the church, to the wider community and to your MP about local and national concerns</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4827642" y="3238024"/>
            <a:ext cx="3354902" cy="3354888"/>
            <a:chOff x="0" y="0"/>
            <a:chExt cx="6350000" cy="6349975"/>
          </a:xfrm>
        </p:grpSpPr>
        <p:sp>
          <p:nvSpPr>
            <p:cNvPr name="Freeform 3" id="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6148" t="0" r="-23944" b="0"/>
              </a:stretch>
            </a:blipFill>
          </p:spPr>
        </p:sp>
      </p:grpSp>
      <p:grpSp>
        <p:nvGrpSpPr>
          <p:cNvPr name="Group 4" id="4"/>
          <p:cNvGrpSpPr/>
          <p:nvPr/>
        </p:nvGrpSpPr>
        <p:grpSpPr>
          <a:xfrm rot="0">
            <a:off x="10425174" y="3238024"/>
            <a:ext cx="3354902" cy="3354888"/>
            <a:chOff x="0" y="0"/>
            <a:chExt cx="6350000" cy="6349975"/>
          </a:xfrm>
        </p:grpSpPr>
        <p:sp>
          <p:nvSpPr>
            <p:cNvPr name="Freeform 5" id="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4931" t="0" r="-24931" b="0"/>
              </a:stretch>
            </a:blipFill>
          </p:spPr>
        </p:sp>
      </p:grpSp>
      <p:grpSp>
        <p:nvGrpSpPr>
          <p:cNvPr name="Group 6" id="6"/>
          <p:cNvGrpSpPr/>
          <p:nvPr/>
        </p:nvGrpSpPr>
        <p:grpSpPr>
          <a:xfrm rot="0">
            <a:off x="-2569109" y="-514350"/>
            <a:ext cx="3086100" cy="13086755"/>
            <a:chOff x="0" y="0"/>
            <a:chExt cx="812800" cy="3446717"/>
          </a:xfrm>
        </p:grpSpPr>
        <p:sp>
          <p:nvSpPr>
            <p:cNvPr name="Freeform 7" id="7"/>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8" id="8"/>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9" id="9"/>
          <p:cNvSpPr txBox="true"/>
          <p:nvPr/>
        </p:nvSpPr>
        <p:spPr>
          <a:xfrm rot="0">
            <a:off x="1028700" y="1009650"/>
            <a:ext cx="16230600" cy="1238250"/>
          </a:xfrm>
          <a:prstGeom prst="rect">
            <a:avLst/>
          </a:prstGeom>
        </p:spPr>
        <p:txBody>
          <a:bodyPr anchor="t" rtlCol="false" tIns="0" lIns="0" bIns="0" rIns="0">
            <a:spAutoFit/>
          </a:bodyPr>
          <a:lstStyle/>
          <a:p>
            <a:pPr algn="ctr"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Your church agrees to:</a:t>
            </a:r>
          </a:p>
        </p:txBody>
      </p:sp>
      <p:sp>
        <p:nvSpPr>
          <p:cNvPr name="TextBox 10" id="10"/>
          <p:cNvSpPr txBox="true"/>
          <p:nvPr/>
        </p:nvSpPr>
        <p:spPr>
          <a:xfrm rot="0">
            <a:off x="4308281" y="7002407"/>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Contact</a:t>
            </a:r>
          </a:p>
        </p:txBody>
      </p:sp>
      <p:sp>
        <p:nvSpPr>
          <p:cNvPr name="TextBox 11" id="11"/>
          <p:cNvSpPr txBox="true"/>
          <p:nvPr/>
        </p:nvSpPr>
        <p:spPr>
          <a:xfrm rot="0">
            <a:off x="4308281" y="7701796"/>
            <a:ext cx="4393625" cy="1489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Maintain contact with JPIT, feeding back our listening and enabling representatives to attend training and other gatherings</a:t>
            </a:r>
          </a:p>
        </p:txBody>
      </p:sp>
      <p:sp>
        <p:nvSpPr>
          <p:cNvPr name="TextBox 12" id="12"/>
          <p:cNvSpPr txBox="true"/>
          <p:nvPr/>
        </p:nvSpPr>
        <p:spPr>
          <a:xfrm rot="0">
            <a:off x="9905813" y="7002407"/>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Engage</a:t>
            </a:r>
          </a:p>
        </p:txBody>
      </p:sp>
      <p:sp>
        <p:nvSpPr>
          <p:cNvPr name="TextBox 13" id="13"/>
          <p:cNvSpPr txBox="true"/>
          <p:nvPr/>
        </p:nvSpPr>
        <p:spPr>
          <a:xfrm rot="0">
            <a:off x="9905813" y="7701796"/>
            <a:ext cx="4393625" cy="1489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Engage with campaigns that are promoted by JPIT and our denominations as appropriate to address issues of peace and justice</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1869017" y="3370859"/>
            <a:ext cx="3354902" cy="3354888"/>
            <a:chOff x="0" y="0"/>
            <a:chExt cx="6350000" cy="6349975"/>
          </a:xfrm>
        </p:grpSpPr>
        <p:sp>
          <p:nvSpPr>
            <p:cNvPr name="Freeform 3" id="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46953" t="0" r="-2859" b="0"/>
              </a:stretch>
            </a:blipFill>
          </p:spPr>
        </p:sp>
      </p:grpSp>
      <p:grpSp>
        <p:nvGrpSpPr>
          <p:cNvPr name="Group 4" id="4"/>
          <p:cNvGrpSpPr/>
          <p:nvPr/>
        </p:nvGrpSpPr>
        <p:grpSpPr>
          <a:xfrm rot="0">
            <a:off x="7466549" y="3370859"/>
            <a:ext cx="3354902" cy="3354888"/>
            <a:chOff x="0" y="0"/>
            <a:chExt cx="6350000" cy="6349975"/>
          </a:xfrm>
        </p:grpSpPr>
        <p:sp>
          <p:nvSpPr>
            <p:cNvPr name="Freeform 5" id="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0" t="0" r="-50093" b="0"/>
              </a:stretch>
            </a:blipFill>
          </p:spPr>
        </p:sp>
      </p:grpSp>
      <p:grpSp>
        <p:nvGrpSpPr>
          <p:cNvPr name="Group 6" id="6"/>
          <p:cNvGrpSpPr/>
          <p:nvPr/>
        </p:nvGrpSpPr>
        <p:grpSpPr>
          <a:xfrm rot="0">
            <a:off x="13064081" y="3370859"/>
            <a:ext cx="3354902" cy="3354888"/>
            <a:chOff x="0" y="0"/>
            <a:chExt cx="6350000" cy="6349975"/>
          </a:xfrm>
        </p:grpSpPr>
        <p:sp>
          <p:nvSpPr>
            <p:cNvPr name="Freeform 7" id="7"/>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5046" t="0" r="-25046" b="0"/>
              </a:stretch>
            </a:blipFill>
          </p:spPr>
        </p:sp>
      </p:grpSp>
      <p:grpSp>
        <p:nvGrpSpPr>
          <p:cNvPr name="Group 8" id="8"/>
          <p:cNvGrpSpPr/>
          <p:nvPr/>
        </p:nvGrpSpPr>
        <p:grpSpPr>
          <a:xfrm rot="0">
            <a:off x="-2569109" y="-514350"/>
            <a:ext cx="3086100" cy="13086755"/>
            <a:chOff x="0" y="0"/>
            <a:chExt cx="812800" cy="3446717"/>
          </a:xfrm>
        </p:grpSpPr>
        <p:sp>
          <p:nvSpPr>
            <p:cNvPr name="Freeform 9" id="9"/>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10" id="10"/>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11" id="11"/>
          <p:cNvSpPr txBox="true"/>
          <p:nvPr/>
        </p:nvSpPr>
        <p:spPr>
          <a:xfrm rot="0">
            <a:off x="1028700" y="1009650"/>
            <a:ext cx="16230600" cy="1238250"/>
          </a:xfrm>
          <a:prstGeom prst="rect">
            <a:avLst/>
          </a:prstGeom>
        </p:spPr>
        <p:txBody>
          <a:bodyPr anchor="t" rtlCol="false" tIns="0" lIns="0" bIns="0" rIns="0">
            <a:spAutoFit/>
          </a:bodyPr>
          <a:lstStyle/>
          <a:p>
            <a:pPr algn="ctr"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JPIT agrees to:</a:t>
            </a:r>
          </a:p>
        </p:txBody>
      </p:sp>
      <p:sp>
        <p:nvSpPr>
          <p:cNvPr name="TextBox 12" id="12"/>
          <p:cNvSpPr txBox="true"/>
          <p:nvPr/>
        </p:nvSpPr>
        <p:spPr>
          <a:xfrm rot="0">
            <a:off x="1349656" y="7135241"/>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Resource</a:t>
            </a:r>
          </a:p>
        </p:txBody>
      </p:sp>
      <p:sp>
        <p:nvSpPr>
          <p:cNvPr name="TextBox 13" id="13"/>
          <p:cNvSpPr txBox="true"/>
          <p:nvPr/>
        </p:nvSpPr>
        <p:spPr>
          <a:xfrm rot="0">
            <a:off x="1349656" y="7834630"/>
            <a:ext cx="4393625" cy="1861185"/>
          </a:xfrm>
          <a:prstGeom prst="rect">
            <a:avLst/>
          </a:prstGeom>
        </p:spPr>
        <p:txBody>
          <a:bodyPr anchor="t" rtlCol="false" tIns="0" lIns="0" bIns="0" rIns="0">
            <a:spAutoFit/>
          </a:bodyPr>
          <a:lstStyle/>
          <a:p>
            <a:pPr algn="l">
              <a:lnSpc>
                <a:spcPts val="2940"/>
              </a:lnSpc>
            </a:pPr>
            <a:r>
              <a:rPr lang="en-US" sz="2100">
                <a:solidFill>
                  <a:srgbClr val="FFFFFF"/>
                </a:solidFill>
                <a:latin typeface="Public Sans"/>
                <a:ea typeface="Public Sans"/>
                <a:cs typeface="Public Sans"/>
                <a:sym typeface="Public Sans"/>
              </a:rPr>
              <a:t>Resource CAN churches with advice and ideas to help you build and sustain positive and purposeful relationships with </a:t>
            </a:r>
          </a:p>
          <a:p>
            <a:pPr algn="l" marL="0" indent="0" lvl="0">
              <a:lnSpc>
                <a:spcPts val="2940"/>
              </a:lnSpc>
              <a:spcBef>
                <a:spcPct val="0"/>
              </a:spcBef>
            </a:pPr>
            <a:r>
              <a:rPr lang="en-US" sz="2100">
                <a:solidFill>
                  <a:srgbClr val="FFFFFF"/>
                </a:solidFill>
                <a:latin typeface="Public Sans"/>
                <a:ea typeface="Public Sans"/>
                <a:cs typeface="Public Sans"/>
                <a:sym typeface="Public Sans"/>
              </a:rPr>
              <a:t>your MPs</a:t>
            </a:r>
          </a:p>
        </p:txBody>
      </p:sp>
      <p:sp>
        <p:nvSpPr>
          <p:cNvPr name="TextBox 14" id="14"/>
          <p:cNvSpPr txBox="true"/>
          <p:nvPr/>
        </p:nvSpPr>
        <p:spPr>
          <a:xfrm rot="0">
            <a:off x="6947188" y="7135241"/>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Awareness</a:t>
            </a:r>
          </a:p>
        </p:txBody>
      </p:sp>
      <p:sp>
        <p:nvSpPr>
          <p:cNvPr name="TextBox 15" id="15"/>
          <p:cNvSpPr txBox="true"/>
          <p:nvPr/>
        </p:nvSpPr>
        <p:spPr>
          <a:xfrm rot="0">
            <a:off x="6947188" y="7834630"/>
            <a:ext cx="4393625" cy="1489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Provide resources to make CAN churches aware of issues being considered in parliament and concerns that they raise</a:t>
            </a:r>
          </a:p>
        </p:txBody>
      </p:sp>
      <p:sp>
        <p:nvSpPr>
          <p:cNvPr name="TextBox 16" id="16"/>
          <p:cNvSpPr txBox="true"/>
          <p:nvPr/>
        </p:nvSpPr>
        <p:spPr>
          <a:xfrm rot="0">
            <a:off x="12544720" y="7135241"/>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Build</a:t>
            </a:r>
          </a:p>
        </p:txBody>
      </p:sp>
      <p:sp>
        <p:nvSpPr>
          <p:cNvPr name="TextBox 17" id="17"/>
          <p:cNvSpPr txBox="true"/>
          <p:nvPr/>
        </p:nvSpPr>
        <p:spPr>
          <a:xfrm rot="0">
            <a:off x="12544720" y="7834630"/>
            <a:ext cx="4393625" cy="1118235"/>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Continue to build the national network to ensure the impact of CAN is advanced</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4827642" y="3238024"/>
            <a:ext cx="3354902" cy="3354888"/>
            <a:chOff x="0" y="0"/>
            <a:chExt cx="6350000" cy="6349975"/>
          </a:xfrm>
        </p:grpSpPr>
        <p:sp>
          <p:nvSpPr>
            <p:cNvPr name="Freeform 3" id="3"/>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l="-25046" t="0" r="-25046" b="0"/>
              </a:stretch>
            </a:blipFill>
          </p:spPr>
        </p:sp>
      </p:grpSp>
      <p:grpSp>
        <p:nvGrpSpPr>
          <p:cNvPr name="Group 4" id="4"/>
          <p:cNvGrpSpPr/>
          <p:nvPr/>
        </p:nvGrpSpPr>
        <p:grpSpPr>
          <a:xfrm rot="0">
            <a:off x="10425174" y="3238024"/>
            <a:ext cx="3354902" cy="3354888"/>
            <a:chOff x="0" y="0"/>
            <a:chExt cx="6350000" cy="6349975"/>
          </a:xfrm>
        </p:grpSpPr>
        <p:sp>
          <p:nvSpPr>
            <p:cNvPr name="Freeform 5" id="5"/>
            <p:cNvSpPr/>
            <p:nvPr/>
          </p:nvSpPr>
          <p:spPr>
            <a:xfrm flipH="false" flipV="false" rot="0">
              <a:off x="0" y="0"/>
              <a:ext cx="6350000" cy="6349975"/>
            </a:xfrm>
            <a:custGeom>
              <a:avLst/>
              <a:gdLst/>
              <a:ahLst/>
              <a:cxnLst/>
              <a:rect r="r" b="b" t="t" l="l"/>
              <a:pathLst>
                <a:path h="6349975" w="6350000">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632" t="0" r="-632" b="0"/>
              </a:stretch>
            </a:blipFill>
          </p:spPr>
        </p:sp>
      </p:grpSp>
      <p:grpSp>
        <p:nvGrpSpPr>
          <p:cNvPr name="Group 6" id="6"/>
          <p:cNvGrpSpPr/>
          <p:nvPr/>
        </p:nvGrpSpPr>
        <p:grpSpPr>
          <a:xfrm rot="0">
            <a:off x="-2569109" y="-514350"/>
            <a:ext cx="3086100" cy="13086755"/>
            <a:chOff x="0" y="0"/>
            <a:chExt cx="812800" cy="3446717"/>
          </a:xfrm>
        </p:grpSpPr>
        <p:sp>
          <p:nvSpPr>
            <p:cNvPr name="Freeform 7" id="7"/>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B0FCE1"/>
            </a:solidFill>
          </p:spPr>
        </p:sp>
        <p:sp>
          <p:nvSpPr>
            <p:cNvPr name="TextBox 8" id="8"/>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9" id="9"/>
          <p:cNvSpPr txBox="true"/>
          <p:nvPr/>
        </p:nvSpPr>
        <p:spPr>
          <a:xfrm rot="0">
            <a:off x="1028700" y="1009650"/>
            <a:ext cx="16230600" cy="1238250"/>
          </a:xfrm>
          <a:prstGeom prst="rect">
            <a:avLst/>
          </a:prstGeom>
        </p:spPr>
        <p:txBody>
          <a:bodyPr anchor="t" rtlCol="false" tIns="0" lIns="0" bIns="0" rIns="0">
            <a:spAutoFit/>
          </a:bodyPr>
          <a:lstStyle/>
          <a:p>
            <a:pPr algn="ctr"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JPIT agrees to:</a:t>
            </a:r>
          </a:p>
        </p:txBody>
      </p:sp>
      <p:sp>
        <p:nvSpPr>
          <p:cNvPr name="TextBox 10" id="10"/>
          <p:cNvSpPr txBox="true"/>
          <p:nvPr/>
        </p:nvSpPr>
        <p:spPr>
          <a:xfrm rot="0">
            <a:off x="4308281" y="7002407"/>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Pray</a:t>
            </a:r>
          </a:p>
        </p:txBody>
      </p:sp>
      <p:sp>
        <p:nvSpPr>
          <p:cNvPr name="TextBox 11" id="11"/>
          <p:cNvSpPr txBox="true"/>
          <p:nvPr/>
        </p:nvSpPr>
        <p:spPr>
          <a:xfrm rot="0">
            <a:off x="4308281" y="7701796"/>
            <a:ext cx="4393625" cy="74676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Pray for churches and their MPs on a regular basis</a:t>
            </a:r>
          </a:p>
        </p:txBody>
      </p:sp>
      <p:sp>
        <p:nvSpPr>
          <p:cNvPr name="TextBox 12" id="12"/>
          <p:cNvSpPr txBox="true"/>
          <p:nvPr/>
        </p:nvSpPr>
        <p:spPr>
          <a:xfrm rot="0">
            <a:off x="9905813" y="7002407"/>
            <a:ext cx="4393625" cy="459740"/>
          </a:xfrm>
          <a:prstGeom prst="rect">
            <a:avLst/>
          </a:prstGeom>
        </p:spPr>
        <p:txBody>
          <a:bodyPr anchor="t" rtlCol="false" tIns="0" lIns="0" bIns="0" rIns="0">
            <a:spAutoFit/>
          </a:bodyPr>
          <a:lstStyle/>
          <a:p>
            <a:pPr algn="l" marL="0" indent="0" lvl="0">
              <a:lnSpc>
                <a:spcPts val="3639"/>
              </a:lnSpc>
              <a:spcBef>
                <a:spcPct val="0"/>
              </a:spcBef>
            </a:pPr>
            <a:r>
              <a:rPr lang="en-US" b="true" sz="2799">
                <a:solidFill>
                  <a:srgbClr val="FFFFFF"/>
                </a:solidFill>
                <a:latin typeface="Public Sans Bold"/>
                <a:ea typeface="Public Sans Bold"/>
                <a:cs typeface="Public Sans Bold"/>
                <a:sym typeface="Public Sans Bold"/>
              </a:rPr>
              <a:t>Listen</a:t>
            </a:r>
          </a:p>
        </p:txBody>
      </p:sp>
      <p:sp>
        <p:nvSpPr>
          <p:cNvPr name="TextBox 13" id="13"/>
          <p:cNvSpPr txBox="true"/>
          <p:nvPr/>
        </p:nvSpPr>
        <p:spPr>
          <a:xfrm rot="0">
            <a:off x="9905813" y="7701796"/>
            <a:ext cx="4393625" cy="1489710"/>
          </a:xfrm>
          <a:prstGeom prst="rect">
            <a:avLst/>
          </a:prstGeom>
        </p:spPr>
        <p:txBody>
          <a:bodyPr anchor="t" rtlCol="false" tIns="0" lIns="0" bIns="0" rIns="0">
            <a:spAutoFit/>
          </a:bodyPr>
          <a:lstStyle/>
          <a:p>
            <a:pPr algn="l" marL="0" indent="0" lvl="0">
              <a:lnSpc>
                <a:spcPts val="2940"/>
              </a:lnSpc>
              <a:spcBef>
                <a:spcPct val="0"/>
              </a:spcBef>
            </a:pPr>
            <a:r>
              <a:rPr lang="en-US" sz="2100">
                <a:solidFill>
                  <a:srgbClr val="FFFFFF"/>
                </a:solidFill>
                <a:latin typeface="Public Sans"/>
                <a:ea typeface="Public Sans"/>
                <a:cs typeface="Public Sans"/>
                <a:sym typeface="Public Sans"/>
              </a:rPr>
              <a:t>Listen to CAN churches and be attentive to and informed by the local and national issues that matter to them</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000000"/>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12192000" cy="13716000"/>
          </a:xfrm>
        </p:grpSpPr>
        <p:pic>
          <p:nvPicPr>
            <p:cNvPr name="Picture 3" id="3"/>
            <p:cNvPicPr>
              <a:picLocks noChangeAspect="true"/>
            </p:cNvPicPr>
            <p:nvPr/>
          </p:nvPicPr>
          <p:blipFill>
            <a:blip r:embed="rId2"/>
            <a:srcRect l="6166" t="0" r="6166" b="0"/>
            <a:stretch>
              <a:fillRect/>
            </a:stretch>
          </p:blipFill>
          <p:spPr>
            <a:xfrm flipH="false" flipV="false">
              <a:off x="0" y="0"/>
              <a:ext cx="12192000" cy="13716000"/>
            </a:xfrm>
            <a:prstGeom prst="rect">
              <a:avLst/>
            </a:prstGeom>
          </p:spPr>
        </p:pic>
      </p:grpSp>
      <p:grpSp>
        <p:nvGrpSpPr>
          <p:cNvPr name="Group 4" id="4"/>
          <p:cNvGrpSpPr/>
          <p:nvPr/>
        </p:nvGrpSpPr>
        <p:grpSpPr>
          <a:xfrm rot="0">
            <a:off x="-2569109" y="-514350"/>
            <a:ext cx="3086100" cy="13086755"/>
            <a:chOff x="0" y="0"/>
            <a:chExt cx="812800" cy="3446717"/>
          </a:xfrm>
        </p:grpSpPr>
        <p:sp>
          <p:nvSpPr>
            <p:cNvPr name="Freeform 5" id="5"/>
            <p:cNvSpPr/>
            <p:nvPr/>
          </p:nvSpPr>
          <p:spPr>
            <a:xfrm flipH="false" flipV="false" rot="0">
              <a:off x="0" y="0"/>
              <a:ext cx="812800" cy="3446718"/>
            </a:xfrm>
            <a:custGeom>
              <a:avLst/>
              <a:gdLst/>
              <a:ahLst/>
              <a:cxnLst/>
              <a:rect r="r" b="b" t="t" l="l"/>
              <a:pathLst>
                <a:path h="3446718" w="812800">
                  <a:moveTo>
                    <a:pt x="0" y="0"/>
                  </a:moveTo>
                  <a:lnTo>
                    <a:pt x="812800" y="0"/>
                  </a:lnTo>
                  <a:lnTo>
                    <a:pt x="812800" y="3446718"/>
                  </a:lnTo>
                  <a:lnTo>
                    <a:pt x="0" y="3446718"/>
                  </a:lnTo>
                  <a:close/>
                </a:path>
              </a:pathLst>
            </a:custGeom>
            <a:solidFill>
              <a:srgbClr val="DE406D"/>
            </a:solidFill>
          </p:spPr>
        </p:sp>
        <p:sp>
          <p:nvSpPr>
            <p:cNvPr name="TextBox 6" id="6"/>
            <p:cNvSpPr txBox="true"/>
            <p:nvPr/>
          </p:nvSpPr>
          <p:spPr>
            <a:xfrm>
              <a:off x="0" y="-28575"/>
              <a:ext cx="812800" cy="3475292"/>
            </a:xfrm>
            <a:prstGeom prst="rect">
              <a:avLst/>
            </a:prstGeom>
          </p:spPr>
          <p:txBody>
            <a:bodyPr anchor="ctr" rtlCol="false" tIns="50800" lIns="50800" bIns="50800" rIns="50800"/>
            <a:lstStyle/>
            <a:p>
              <a:pPr algn="ctr">
                <a:lnSpc>
                  <a:spcPts val="1967"/>
                </a:lnSpc>
              </a:pPr>
            </a:p>
          </p:txBody>
        </p:sp>
      </p:grpSp>
      <p:sp>
        <p:nvSpPr>
          <p:cNvPr name="TextBox 7" id="7"/>
          <p:cNvSpPr txBox="true"/>
          <p:nvPr/>
        </p:nvSpPr>
        <p:spPr>
          <a:xfrm rot="0">
            <a:off x="10664631" y="4067532"/>
            <a:ext cx="6594669" cy="4949422"/>
          </a:xfrm>
          <a:prstGeom prst="rect">
            <a:avLst/>
          </a:prstGeom>
        </p:spPr>
        <p:txBody>
          <a:bodyPr anchor="t" rtlCol="false" tIns="0" lIns="0" bIns="0" rIns="0">
            <a:spAutoFit/>
          </a:bodyPr>
          <a:lstStyle/>
          <a:p>
            <a:pPr algn="l">
              <a:lnSpc>
                <a:spcPts val="2645"/>
              </a:lnSpc>
            </a:pPr>
            <a:r>
              <a:rPr lang="en-US" sz="1763">
                <a:solidFill>
                  <a:srgbClr val="FFFFFF"/>
                </a:solidFill>
                <a:latin typeface="Public Sans"/>
                <a:ea typeface="Public Sans"/>
                <a:cs typeface="Public Sans"/>
                <a:sym typeface="Public Sans"/>
              </a:rPr>
              <a:t>Do you feel</a:t>
            </a:r>
            <a:r>
              <a:rPr lang="en-US" sz="1763">
                <a:solidFill>
                  <a:srgbClr val="FFFFFF"/>
                </a:solidFill>
                <a:latin typeface="Public Sans"/>
                <a:ea typeface="Public Sans"/>
                <a:cs typeface="Public Sans"/>
                <a:sym typeface="Public Sans"/>
              </a:rPr>
              <a:t> like you just need some help to get started? These resources have been designed to offer just that.  </a:t>
            </a:r>
          </a:p>
          <a:p>
            <a:pPr algn="l">
              <a:lnSpc>
                <a:spcPts val="2645"/>
              </a:lnSpc>
            </a:pPr>
          </a:p>
          <a:p>
            <a:pPr algn="l">
              <a:lnSpc>
                <a:spcPts val="2645"/>
              </a:lnSpc>
            </a:pPr>
            <a:r>
              <a:rPr lang="en-US" sz="1763">
                <a:solidFill>
                  <a:srgbClr val="FFFFFF"/>
                </a:solidFill>
                <a:latin typeface="Public Sans"/>
                <a:ea typeface="Public Sans"/>
                <a:cs typeface="Public Sans"/>
                <a:sym typeface="Public Sans"/>
              </a:rPr>
              <a:t>Perhaps you’ve signed up to CAN but your church is a little lukewarm. If so, read our guide to engaging your church in CAN.  </a:t>
            </a:r>
          </a:p>
          <a:p>
            <a:pPr algn="l">
              <a:lnSpc>
                <a:spcPts val="2645"/>
              </a:lnSpc>
            </a:pPr>
          </a:p>
          <a:p>
            <a:pPr algn="l">
              <a:lnSpc>
                <a:spcPts val="2645"/>
              </a:lnSpc>
            </a:pPr>
            <a:r>
              <a:rPr lang="en-US" sz="1763">
                <a:solidFill>
                  <a:srgbClr val="FFFFFF"/>
                </a:solidFill>
                <a:latin typeface="Public Sans"/>
                <a:ea typeface="Public Sans"/>
                <a:cs typeface="Public Sans"/>
                <a:sym typeface="Public Sans"/>
              </a:rPr>
              <a:t>Have you been in touch with your MP yet? If not, our guides can help you to make those first moves towards writing to or meeting your MP.  </a:t>
            </a:r>
          </a:p>
          <a:p>
            <a:pPr algn="l">
              <a:lnSpc>
                <a:spcPts val="2645"/>
              </a:lnSpc>
            </a:pPr>
          </a:p>
          <a:p>
            <a:pPr algn="l" marL="0" indent="0" lvl="0">
              <a:lnSpc>
                <a:spcPts val="2645"/>
              </a:lnSpc>
              <a:spcBef>
                <a:spcPct val="0"/>
              </a:spcBef>
            </a:pPr>
            <a:r>
              <a:rPr lang="en-US" sz="1763">
                <a:solidFill>
                  <a:srgbClr val="FFFFFF"/>
                </a:solidFill>
                <a:latin typeface="Public Sans"/>
                <a:ea typeface="Public Sans"/>
                <a:cs typeface="Public Sans"/>
                <a:sym typeface="Public Sans"/>
              </a:rPr>
              <a:t>Worried that you and your MP are just too different? Or perhaps your church is struggling to find political common ground? Fear not – our final two guides introduce some practical tips to help. </a:t>
            </a:r>
          </a:p>
        </p:txBody>
      </p:sp>
      <p:sp>
        <p:nvSpPr>
          <p:cNvPr name="TextBox 8" id="8"/>
          <p:cNvSpPr txBox="true"/>
          <p:nvPr/>
        </p:nvSpPr>
        <p:spPr>
          <a:xfrm rot="0">
            <a:off x="10664631" y="1250996"/>
            <a:ext cx="5532090" cy="2457450"/>
          </a:xfrm>
          <a:prstGeom prst="rect">
            <a:avLst/>
          </a:prstGeom>
        </p:spPr>
        <p:txBody>
          <a:bodyPr anchor="t" rtlCol="false" tIns="0" lIns="0" bIns="0" rIns="0">
            <a:spAutoFit/>
          </a:bodyPr>
          <a:lstStyle/>
          <a:p>
            <a:pPr algn="l" marL="0" indent="0" lvl="0">
              <a:lnSpc>
                <a:spcPts val="9600"/>
              </a:lnSpc>
              <a:spcBef>
                <a:spcPct val="0"/>
              </a:spcBef>
            </a:pPr>
            <a:r>
              <a:rPr lang="en-US" b="true" sz="8000">
                <a:solidFill>
                  <a:srgbClr val="FFFFFF"/>
                </a:solidFill>
                <a:latin typeface="Public Sans Bold"/>
                <a:ea typeface="Public Sans Bold"/>
                <a:cs typeface="Public Sans Bold"/>
                <a:sym typeface="Public Sans Bold"/>
              </a:rPr>
              <a:t>How to guides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DAHIyliuGE0</dc:identifier>
  <dcterms:modified xsi:type="dcterms:W3CDTF">2011-08-01T06:04:30Z</dcterms:modified>
  <cp:revision>1</cp:revision>
  <dc:title>Toolkit</dc:title>
</cp:coreProperties>
</file>